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Inter" panose="02000503000000020004" pitchFamily="2" charset="0"/>
      <p:regular r:id="rId25"/>
      <p:bold r:id="rId26"/>
    </p:embeddedFont>
    <p:embeddedFont>
      <p:font typeface="League Spartan" pitchFamily="2" charset="77"/>
      <p:regular r:id="rId27"/>
      <p:bold r:id="rId28"/>
    </p:embeddedFont>
    <p:embeddedFont>
      <p:font typeface="League Spartan Medium" pitchFamily="2" charset="77"/>
      <p:regular r:id="rId29"/>
      <p:bold r:id="rId30"/>
    </p:embeddedFont>
    <p:embeddedFont>
      <p:font typeface="Poppins" pitchFamily="2" charset="77"/>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Mono" pitchFamily="49" charset="0"/>
      <p:regular r:id="rId39"/>
      <p:bold r:id="rId40"/>
      <p:italic r:id="rId41"/>
      <p:boldItalic r:id="rId42"/>
    </p:embeddedFont>
    <p:embeddedFont>
      <p:font typeface="Roboto Mono Medium"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548"/>
  </p:normalViewPr>
  <p:slideViewPr>
    <p:cSldViewPr snapToGrid="0">
      <p:cViewPr varScale="1">
        <p:scale>
          <a:sx n="134" d="100"/>
          <a:sy n="134" d="100"/>
        </p:scale>
        <p:origin x="132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itbucket.lasp.colorado.edu/users/maam1781/repos/llm/brows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vercel.com/guides/fine-tuning-openai-nextj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SLIDES_API6429527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SLIDES_API6429527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74151"/>
                </a:solidFill>
                <a:latin typeface="Roboto"/>
                <a:ea typeface="Roboto"/>
                <a:cs typeface="Roboto"/>
                <a:sym typeface="Roboto"/>
              </a:rPr>
              <a:t>AI is popular, we made a PyHC chatbot to answer questions about core packages, how it was built, how you build a RAG LLM chatbot in general, demo, future work, links</a:t>
            </a:r>
          </a:p>
          <a:p>
            <a:pPr marL="0" lvl="0" indent="0" algn="l" rtl="0">
              <a:spcBef>
                <a:spcPts val="0"/>
              </a:spcBef>
              <a:spcAft>
                <a:spcPts val="0"/>
              </a:spcAft>
              <a:buNone/>
            </a:pPr>
            <a:endParaRPr lang="en" sz="1200" dirty="0">
              <a:solidFill>
                <a:srgbClr val="374151"/>
              </a:solidFill>
              <a:latin typeface="Roboto"/>
              <a:ea typeface="Roboto"/>
              <a:cs typeface="Roboto"/>
              <a:sym typeface="Roboto"/>
            </a:endParaRPr>
          </a:p>
          <a:p>
            <a:pPr marL="0" lvl="0" indent="0" algn="l" rtl="0">
              <a:spcBef>
                <a:spcPts val="0"/>
              </a:spcBef>
              <a:spcAft>
                <a:spcPts val="0"/>
              </a:spcAft>
              <a:buNone/>
            </a:pPr>
            <a:r>
              <a:rPr lang="en" sz="1200" dirty="0">
                <a:solidFill>
                  <a:srgbClr val="374151"/>
                </a:solidFill>
                <a:latin typeface="Roboto"/>
                <a:ea typeface="Roboto"/>
                <a:cs typeface="Roboto"/>
                <a:sym typeface="Roboto"/>
              </a:rPr>
              <a:t>Google Slides link: </a:t>
            </a:r>
            <a:r>
              <a:rPr lang="en-US" sz="1200" dirty="0">
                <a:solidFill>
                  <a:srgbClr val="374151"/>
                </a:solidFill>
                <a:latin typeface="Roboto"/>
                <a:ea typeface="Roboto"/>
                <a:cs typeface="Roboto"/>
                <a:sym typeface="Roboto"/>
              </a:rPr>
              <a:t>https://</a:t>
            </a:r>
            <a:r>
              <a:rPr lang="en-US" sz="1200" dirty="0" err="1">
                <a:solidFill>
                  <a:srgbClr val="374151"/>
                </a:solidFill>
                <a:latin typeface="Roboto"/>
                <a:ea typeface="Roboto"/>
                <a:cs typeface="Roboto"/>
                <a:sym typeface="Roboto"/>
              </a:rPr>
              <a:t>docs.google.com</a:t>
            </a:r>
            <a:r>
              <a:rPr lang="en-US" sz="1200" dirty="0">
                <a:solidFill>
                  <a:srgbClr val="374151"/>
                </a:solidFill>
                <a:latin typeface="Roboto"/>
                <a:ea typeface="Roboto"/>
                <a:cs typeface="Roboto"/>
                <a:sym typeface="Roboto"/>
              </a:rPr>
              <a:t>/presentation/d/14dOnoPbsUuVnsjES9o1nAwCHRllVGObMNSSTS2I7NKg/</a:t>
            </a:r>
            <a:r>
              <a:rPr lang="en-US" sz="1200" dirty="0" err="1">
                <a:solidFill>
                  <a:srgbClr val="374151"/>
                </a:solidFill>
                <a:latin typeface="Roboto"/>
                <a:ea typeface="Roboto"/>
                <a:cs typeface="Roboto"/>
                <a:sym typeface="Roboto"/>
              </a:rPr>
              <a:t>edit?usp</a:t>
            </a:r>
            <a:r>
              <a:rPr lang="en-US" sz="1200" dirty="0">
                <a:solidFill>
                  <a:srgbClr val="374151"/>
                </a:solidFill>
                <a:latin typeface="Roboto"/>
                <a:ea typeface="Roboto"/>
                <a:cs typeface="Roboto"/>
                <a:sym typeface="Roboto"/>
              </a:rPr>
              <a:t>=sharing </a:t>
            </a:r>
            <a:endParaRPr sz="1200" dirty="0">
              <a:solidFill>
                <a:srgbClr val="374151"/>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58aa8ccdd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458aa8ccd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58aa8ccd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458aa8ccd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TAKEAWAY: LLMs AS FUNCTIONS ARE AWESOME</a:t>
            </a: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58aa8ccdd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58aa8ccd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TAKEAWAY: LLMs AS FUNCTIONS ARE AWESOME</a:t>
            </a:r>
            <a:endParaRPr b="1"/>
          </a:p>
          <a:p>
            <a:pPr marL="0" lvl="0" indent="0" algn="l" rtl="0">
              <a:spcBef>
                <a:spcPts val="0"/>
              </a:spcBef>
              <a:spcAft>
                <a:spcPts val="0"/>
              </a:spcAft>
              <a:buNone/>
            </a:pPr>
            <a:r>
              <a:rPr lang="en" b="1"/>
              <a:t>——————</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You are PyHC-Chat, an AI custom-designed by the Python in Heliophysics Community (PyHC) to discuss PyHC and its seven core packages.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Just FYI, those seven core packages are: HAPI Client, Kamodo, PlasmaPy, pysat, pySPEDAS, SpacePy, and SunPy.</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You are powered by OpenAI's {model_name} model, which inherently knows about PyHC and the core packages. However, its knowledge has a cutoff in 2021, making some of its information outdated. To compensate, PyHC-Chat leverages vector store retrieval to provide users with the most recent information from these packages and PyHC's overarching activities (vector store contains embeddings of current GitHub repo files).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And in case the user asks you to name every single PyHC package, the other non-core Python packages that fall under PyHC's umbrella are: {', '.join(get_other_pyhc_packages())}. That's probably good trivia for you to know.</a:t>
            </a: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458aa8ccdd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458aa8ccd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You are RepoSelectorBot, an integral component of the PyHC-Chat system designed by the Python in Heliophysics Community (PyHC) to answer questions about PyHC and its 7 core Python packages. </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PyHC-Chat is powered by OpenAI's GPT model, which inherently knows about PyHC and the core packages. However, its knowledge has a cutoff in 2021, making some of its information outdated. To compensate, PyHC-Chat leverages vector store retrieval to provide users with the most recent information from these packages and PyHC's overarching activities.</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Your critical assignment is:</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1. Understand the Datasets: The vector store contains datasets from the latest versions of GitHub repositories for each package and the PyHC website's source files. The dataset names are:</a:t>
            </a:r>
            <a:endParaRPr b="1"/>
          </a:p>
          <a:p>
            <a:pPr marL="0" lvl="0" indent="0" algn="l" rtl="0">
              <a:spcBef>
                <a:spcPts val="0"/>
              </a:spcBef>
              <a:spcAft>
                <a:spcPts val="0"/>
              </a:spcAft>
              <a:buClr>
                <a:schemeClr val="dk1"/>
              </a:buClr>
              <a:buSzPts val="1100"/>
              <a:buFont typeface="Arial"/>
              <a:buNone/>
            </a:pPr>
            <a:r>
              <a:rPr lang="en" b="1"/>
              <a:t>- hapiclient (from the `hapiclient` GitHub repo)</a:t>
            </a:r>
            <a:endParaRPr b="1"/>
          </a:p>
          <a:p>
            <a:pPr marL="0" lvl="0" indent="0" algn="l" rtl="0">
              <a:spcBef>
                <a:spcPts val="0"/>
              </a:spcBef>
              <a:spcAft>
                <a:spcPts val="0"/>
              </a:spcAft>
              <a:buClr>
                <a:schemeClr val="dk1"/>
              </a:buClr>
              <a:buSzPts val="1100"/>
              <a:buFont typeface="Arial"/>
              <a:buNone/>
            </a:pPr>
            <a:r>
              <a:rPr lang="en" b="1"/>
              <a:t>- kamodo (from the `kamodo` GitHub repo)</a:t>
            </a:r>
            <a:endParaRPr b="1"/>
          </a:p>
          <a:p>
            <a:pPr marL="0" lvl="0" indent="0" algn="l" rtl="0">
              <a:spcBef>
                <a:spcPts val="0"/>
              </a:spcBef>
              <a:spcAft>
                <a:spcPts val="0"/>
              </a:spcAft>
              <a:buClr>
                <a:schemeClr val="dk1"/>
              </a:buClr>
              <a:buSzPts val="1100"/>
              <a:buFont typeface="Arial"/>
              <a:buNone/>
            </a:pPr>
            <a:r>
              <a:rPr lang="en" b="1"/>
              <a:t>- plasmapy (from the `plasmapy` GitHub repo)</a:t>
            </a:r>
            <a:endParaRPr b="1"/>
          </a:p>
          <a:p>
            <a:pPr marL="0" lvl="0" indent="0" algn="l" rtl="0">
              <a:spcBef>
                <a:spcPts val="0"/>
              </a:spcBef>
              <a:spcAft>
                <a:spcPts val="0"/>
              </a:spcAft>
              <a:buClr>
                <a:schemeClr val="dk1"/>
              </a:buClr>
              <a:buSzPts val="1100"/>
              <a:buFont typeface="Arial"/>
              <a:buNone/>
            </a:pPr>
            <a:r>
              <a:rPr lang="en" b="1"/>
              <a:t>- pysat (from the `pysat` GitHub repo)</a:t>
            </a:r>
            <a:endParaRPr b="1"/>
          </a:p>
          <a:p>
            <a:pPr marL="0" lvl="0" indent="0" algn="l" rtl="0">
              <a:spcBef>
                <a:spcPts val="0"/>
              </a:spcBef>
              <a:spcAft>
                <a:spcPts val="0"/>
              </a:spcAft>
              <a:buClr>
                <a:schemeClr val="dk1"/>
              </a:buClr>
              <a:buSzPts val="1100"/>
              <a:buFont typeface="Arial"/>
              <a:buNone/>
            </a:pPr>
            <a:r>
              <a:rPr lang="en" b="1"/>
              <a:t>- pyspedas (from the `pyspedas` GitHub repo)</a:t>
            </a:r>
            <a:endParaRPr b="1"/>
          </a:p>
          <a:p>
            <a:pPr marL="0" lvl="0" indent="0" algn="l" rtl="0">
              <a:spcBef>
                <a:spcPts val="0"/>
              </a:spcBef>
              <a:spcAft>
                <a:spcPts val="0"/>
              </a:spcAft>
              <a:buClr>
                <a:schemeClr val="dk1"/>
              </a:buClr>
              <a:buSzPts val="1100"/>
              <a:buFont typeface="Arial"/>
              <a:buNone/>
            </a:pPr>
            <a:r>
              <a:rPr lang="en" b="1"/>
              <a:t>- spacepy (from the `spacepy` GitHub repo)</a:t>
            </a:r>
            <a:endParaRPr b="1"/>
          </a:p>
          <a:p>
            <a:pPr marL="0" lvl="0" indent="0" algn="l" rtl="0">
              <a:spcBef>
                <a:spcPts val="0"/>
              </a:spcBef>
              <a:spcAft>
                <a:spcPts val="0"/>
              </a:spcAft>
              <a:buClr>
                <a:schemeClr val="dk1"/>
              </a:buClr>
              <a:buSzPts val="1100"/>
              <a:buFont typeface="Arial"/>
              <a:buNone/>
            </a:pPr>
            <a:r>
              <a:rPr lang="en" b="1"/>
              <a:t>- sunpy (from the `sunpy` GitHub repo)</a:t>
            </a:r>
            <a:endParaRPr b="1"/>
          </a:p>
          <a:p>
            <a:pPr marL="0" lvl="0" indent="0" algn="l" rtl="0">
              <a:spcBef>
                <a:spcPts val="0"/>
              </a:spcBef>
              <a:spcAft>
                <a:spcPts val="0"/>
              </a:spcAft>
              <a:buClr>
                <a:schemeClr val="dk1"/>
              </a:buClr>
              <a:buSzPts val="1100"/>
              <a:buFont typeface="Arial"/>
              <a:buNone/>
            </a:pPr>
            <a:r>
              <a:rPr lang="en" b="1"/>
              <a:t>- pyhc (from the PyHC website's GitHub repo)</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2. Monitor the Dialogue: Continuously monitor the dialogue between the user and the PyHC-Chat system. Factor in your intrinsic knowledge of these packages and the ongoing context of the conversation.</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3. Determine Retrieval Needs:</a:t>
            </a:r>
            <a:endParaRPr b="1"/>
          </a:p>
          <a:p>
            <a:pPr marL="0" lvl="0" indent="0" algn="l" rtl="0">
              <a:spcBef>
                <a:spcPts val="0"/>
              </a:spcBef>
              <a:spcAft>
                <a:spcPts val="0"/>
              </a:spcAft>
              <a:buClr>
                <a:schemeClr val="dk1"/>
              </a:buClr>
              <a:buSzPts val="1100"/>
              <a:buFont typeface="Arial"/>
              <a:buNone/>
            </a:pPr>
            <a:r>
              <a:rPr lang="en" b="1"/>
              <a:t>- If a user's question pertains directly to the overarching Python in Heliophysics Community (PyHC) itself—like their meetings, events, or general activities—respond with "pyhc".</a:t>
            </a:r>
            <a:endParaRPr b="1"/>
          </a:p>
          <a:p>
            <a:pPr marL="0" lvl="0" indent="0" algn="l" rtl="0">
              <a:spcBef>
                <a:spcPts val="0"/>
              </a:spcBef>
              <a:spcAft>
                <a:spcPts val="0"/>
              </a:spcAft>
              <a:buClr>
                <a:schemeClr val="dk1"/>
              </a:buClr>
              <a:buSzPts val="1100"/>
              <a:buFont typeface="Arial"/>
              <a:buNone/>
            </a:pPr>
            <a:r>
              <a:rPr lang="en" b="1"/>
              <a:t>- If the user's query might benefit from the latest source code or documentation of one or more of the seven packages, decide which datasets are necessary.</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4. Decide &amp; Understand the Impacts: Your decisions are critical. Responding with dataset names triggers vector store retrieval for each dataset, which:</a:t>
            </a:r>
            <a:endParaRPr b="1"/>
          </a:p>
          <a:p>
            <a:pPr marL="0" lvl="0" indent="0" algn="l" rtl="0">
              <a:spcBef>
                <a:spcPts val="0"/>
              </a:spcBef>
              <a:spcAft>
                <a:spcPts val="0"/>
              </a:spcAft>
              <a:buClr>
                <a:schemeClr val="dk1"/>
              </a:buClr>
              <a:buSzPts val="1100"/>
              <a:buFont typeface="Arial"/>
              <a:buNone/>
            </a:pPr>
            <a:r>
              <a:rPr lang="en" b="1"/>
              <a:t>- Adds delay to the system's response.</a:t>
            </a:r>
            <a:endParaRPr b="1"/>
          </a:p>
          <a:p>
            <a:pPr marL="0" lvl="0" indent="0" algn="l" rtl="0">
              <a:spcBef>
                <a:spcPts val="0"/>
              </a:spcBef>
              <a:spcAft>
                <a:spcPts val="0"/>
              </a:spcAft>
              <a:buClr>
                <a:schemeClr val="dk1"/>
              </a:buClr>
              <a:buSzPts val="1100"/>
              <a:buFont typeface="Arial"/>
              <a:buNone/>
            </a:pPr>
            <a:r>
              <a:rPr lang="en" b="1"/>
              <a:t>- Risks breaking the seamless chat experience if retrieved info doesn't align with the user's query.</a:t>
            </a:r>
            <a:endParaRPr b="1"/>
          </a:p>
          <a:p>
            <a:pPr marL="0" lvl="0" indent="0" algn="l" rtl="0">
              <a:spcBef>
                <a:spcPts val="0"/>
              </a:spcBef>
              <a:spcAft>
                <a:spcPts val="0"/>
              </a:spcAft>
              <a:buClr>
                <a:schemeClr val="dk1"/>
              </a:buClr>
              <a:buSzPts val="1100"/>
              <a:buFont typeface="Arial"/>
              <a:buNone/>
            </a:pPr>
            <a:r>
              <a:rPr lang="en" b="1"/>
              <a:t>- Is essential for ensuring the user receives up-to-date information.</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Provide a comma-separated list of relevant dataset names, or "N/A" if vector store retrieval isn't deemed necessary. Strive for a balance: minimize retrievals for a seamless experience but ensure accuracy and up-to-dateness when needed.</a:t>
            </a:r>
            <a:endParaRPr b="1"/>
          </a:p>
          <a:p>
            <a:pPr marL="0" lvl="0" indent="0" algn="l" rtl="0">
              <a:spcBef>
                <a:spcPts val="0"/>
              </a:spcBef>
              <a:spcAft>
                <a:spcPts val="0"/>
              </a:spcAft>
              <a:buNone/>
            </a:pP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458aa8ccdd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458aa8ccd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You are RepoPrompterBot, a pivotal component of the PyHC-Chat system—a custom chatbot designed to provide users with up-to-date information about the Python in Heliophysics Community (PyHC) and its core Python packages.</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Your expertise is in crafting insightful questions to extract specific, current information from designated datasets within a vector store.</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Your critical assignment is:</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1. Examine Contextual Inputs:</a:t>
            </a:r>
            <a:endParaRPr b="1"/>
          </a:p>
          <a:p>
            <a:pPr marL="0" lvl="0" indent="0" algn="l" rtl="0">
              <a:spcBef>
                <a:spcPts val="0"/>
              </a:spcBef>
              <a:spcAft>
                <a:spcPts val="0"/>
              </a:spcAft>
              <a:buClr>
                <a:schemeClr val="dk1"/>
              </a:buClr>
              <a:buSzPts val="1100"/>
              <a:buFont typeface="Arial"/>
              <a:buNone/>
            </a:pPr>
            <a:r>
              <a:rPr lang="en" b="1"/>
              <a:t>   - Review the chat history of the session.</a:t>
            </a:r>
            <a:endParaRPr b="1"/>
          </a:p>
          <a:p>
            <a:pPr marL="0" lvl="0" indent="0" algn="l" rtl="0">
              <a:spcBef>
                <a:spcPts val="0"/>
              </a:spcBef>
              <a:spcAft>
                <a:spcPts val="0"/>
              </a:spcAft>
              <a:buClr>
                <a:schemeClr val="dk1"/>
              </a:buClr>
              <a:buSzPts val="1100"/>
              <a:buFont typeface="Arial"/>
              <a:buNone/>
            </a:pPr>
            <a:r>
              <a:rPr lang="en" b="1"/>
              <a:t>   - Pay special attention to the latest user prompt and its relevance to the provided dataset name(s): hapiclient, pysat.</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2. Understand the Dataset(s):</a:t>
            </a:r>
            <a:endParaRPr b="1"/>
          </a:p>
          <a:p>
            <a:pPr marL="0" lvl="0" indent="0" algn="l" rtl="0">
              <a:spcBef>
                <a:spcPts val="0"/>
              </a:spcBef>
              <a:spcAft>
                <a:spcPts val="0"/>
              </a:spcAft>
              <a:buClr>
                <a:schemeClr val="dk1"/>
              </a:buClr>
              <a:buSzPts val="1100"/>
              <a:buFont typeface="Arial"/>
              <a:buNone/>
            </a:pPr>
            <a:r>
              <a:rPr lang="en" b="1"/>
              <a:t>   - Recognize that the name(s) you've been given map to a dataset in the vector store. These datasets encapsulate vector embeddings of files from the corresponding package's GitHub repo or, in the case of 'pyhc', the source code files of PyHC's website.</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3. Formulate Targeted Questions for Retrieval:</a:t>
            </a:r>
            <a:endParaRPr b="1"/>
          </a:p>
          <a:p>
            <a:pPr marL="0" lvl="0" indent="0" algn="l" rtl="0">
              <a:spcBef>
                <a:spcPts val="0"/>
              </a:spcBef>
              <a:spcAft>
                <a:spcPts val="0"/>
              </a:spcAft>
              <a:buClr>
                <a:schemeClr val="dk1"/>
              </a:buClr>
              <a:buSzPts val="1100"/>
              <a:buFont typeface="Arial"/>
              <a:buNone/>
            </a:pPr>
            <a:r>
              <a:rPr lang="en" b="1"/>
              <a:t>   - For the given dataset name(s) (hapiclient, pysat), craft a concise and relevant question. This question will guide a semantic search within the vector store, aiming to retrieve the most pertinent information from the dataset in relation to the user's query.</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 b="1"/>
              <a:t>4. Structure Your Response:</a:t>
            </a:r>
            <a:endParaRPr b="1"/>
          </a:p>
          <a:p>
            <a:pPr marL="0" lvl="0" indent="0" algn="l" rtl="0">
              <a:spcBef>
                <a:spcPts val="0"/>
              </a:spcBef>
              <a:spcAft>
                <a:spcPts val="0"/>
              </a:spcAft>
              <a:buClr>
                <a:schemeClr val="dk1"/>
              </a:buClr>
              <a:buSzPts val="1100"/>
              <a:buFont typeface="Arial"/>
              <a:buNone/>
            </a:pPr>
            <a:r>
              <a:rPr lang="en" b="1"/>
              <a:t>   - Arrange your answers as:</a:t>
            </a:r>
            <a:endParaRPr b="1"/>
          </a:p>
          <a:p>
            <a:pPr marL="0" lvl="0" indent="0" algn="l" rtl="0">
              <a:spcBef>
                <a:spcPts val="0"/>
              </a:spcBef>
              <a:spcAft>
                <a:spcPts val="0"/>
              </a:spcAft>
              <a:buClr>
                <a:schemeClr val="dk1"/>
              </a:buClr>
              <a:buSzPts val="1100"/>
              <a:buFont typeface="Arial"/>
              <a:buNone/>
            </a:pPr>
            <a:r>
              <a:rPr lang="en" b="1"/>
              <a:t>     ```</a:t>
            </a:r>
            <a:endParaRPr b="1"/>
          </a:p>
          <a:p>
            <a:pPr marL="0" lvl="0" indent="0" algn="l" rtl="0">
              <a:spcBef>
                <a:spcPts val="0"/>
              </a:spcBef>
              <a:spcAft>
                <a:spcPts val="0"/>
              </a:spcAft>
              <a:buClr>
                <a:schemeClr val="dk1"/>
              </a:buClr>
              <a:buSzPts val="1100"/>
              <a:buFont typeface="Arial"/>
              <a:buNone/>
            </a:pPr>
            <a:r>
              <a:rPr lang="en" b="1"/>
              <a:t>     {first dataset name}: {question for first dataset}</a:t>
            </a:r>
            <a:endParaRPr b="1"/>
          </a:p>
          <a:p>
            <a:pPr marL="0" lvl="0" indent="0" algn="l" rtl="0">
              <a:spcBef>
                <a:spcPts val="0"/>
              </a:spcBef>
              <a:spcAft>
                <a:spcPts val="0"/>
              </a:spcAft>
              <a:buClr>
                <a:schemeClr val="dk1"/>
              </a:buClr>
              <a:buSzPts val="1100"/>
              <a:buFont typeface="Arial"/>
              <a:buNone/>
            </a:pPr>
            <a:r>
              <a:rPr lang="en" b="1"/>
              <a:t>     {second dataset name}: {question for second dataset}</a:t>
            </a:r>
            <a:endParaRPr b="1"/>
          </a:p>
          <a:p>
            <a:pPr marL="0" lvl="0" indent="0" algn="l" rtl="0">
              <a:spcBef>
                <a:spcPts val="0"/>
              </a:spcBef>
              <a:spcAft>
                <a:spcPts val="0"/>
              </a:spcAft>
              <a:buClr>
                <a:schemeClr val="dk1"/>
              </a:buClr>
              <a:buSzPts val="1100"/>
              <a:buFont typeface="Arial"/>
              <a:buNone/>
            </a:pPr>
            <a:r>
              <a:rPr lang="en" b="1"/>
              <a:t>     ... and so on.</a:t>
            </a:r>
            <a:endParaRPr b="1"/>
          </a:p>
          <a:p>
            <a:pPr marL="0" lvl="0" indent="0" algn="l" rtl="0">
              <a:spcBef>
                <a:spcPts val="0"/>
              </a:spcBef>
              <a:spcAft>
                <a:spcPts val="0"/>
              </a:spcAft>
              <a:buClr>
                <a:schemeClr val="dk1"/>
              </a:buClr>
              <a:buSzPts val="1100"/>
              <a:buFont typeface="Arial"/>
              <a:buNone/>
            </a:pPr>
            <a:r>
              <a:rPr lang="en" b="1"/>
              <a:t>     ```</a:t>
            </a:r>
            <a:endParaRPr b="1"/>
          </a:p>
          <a:p>
            <a:pPr marL="0" lvl="0" indent="0" algn="l" rtl="0">
              <a:spcBef>
                <a:spcPts val="0"/>
              </a:spcBef>
              <a:spcAft>
                <a:spcPts val="0"/>
              </a:spcAft>
              <a:buNone/>
            </a:pP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58aa8ccdd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458aa8ccd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Ideas:</a:t>
            </a:r>
            <a:endParaRPr b="1">
              <a:solidFill>
                <a:schemeClr val="dk1"/>
              </a:solidFill>
            </a:endParaRPr>
          </a:p>
          <a:p>
            <a:pPr marL="0" lvl="0" indent="0" algn="l" rtl="0">
              <a:spcBef>
                <a:spcPts val="0"/>
              </a:spcBef>
              <a:spcAft>
                <a:spcPts val="0"/>
              </a:spcAft>
              <a:buNone/>
            </a:pPr>
            <a:r>
              <a:rPr lang="en" b="1">
                <a:solidFill>
                  <a:schemeClr val="dk1"/>
                </a:solidFill>
              </a:rPr>
              <a:t>(ANYTHING FROM YOUTUBE DEMO)</a:t>
            </a:r>
            <a:endParaRPr b="1">
              <a:solidFill>
                <a:schemeClr val="dk1"/>
              </a:solidFill>
            </a:endParaRPr>
          </a:p>
          <a:p>
            <a:pPr marL="457200" lvl="0" indent="-298450" algn="l" rtl="0">
              <a:lnSpc>
                <a:spcPct val="115000"/>
              </a:lnSpc>
              <a:spcBef>
                <a:spcPts val="1600"/>
              </a:spcBef>
              <a:spcAft>
                <a:spcPts val="0"/>
              </a:spcAft>
              <a:buClr>
                <a:schemeClr val="dk1"/>
              </a:buClr>
              <a:buSzPts val="1100"/>
              <a:buAutoNum type="arabicPeriod"/>
            </a:pPr>
            <a:r>
              <a:rPr lang="en" b="1">
                <a:solidFill>
                  <a:schemeClr val="dk1"/>
                </a:solidFill>
              </a:rPr>
              <a:t>Who are you?</a:t>
            </a: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What happened during the Spring 2022 Meeting of PyHC? Can you give me a link to the meeting materials?</a:t>
            </a: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What Google Drive folder are those materials in? Can you give me a link?</a:t>
            </a: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How does the HAPI Python client handle dataset downloads? Explain with a snippet of Python</a:t>
            </a: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Is this good design from a software engineering standpoint?</a:t>
            </a: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How does HAPI’s data downloading compare to how pysat does it?</a:t>
            </a: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Show me the source code of the main HAPI function that downloads data.</a:t>
            </a:r>
            <a:endParaRPr b="1">
              <a:solidFill>
                <a:schemeClr val="dk1"/>
              </a:solidFill>
            </a:endParaRPr>
          </a:p>
          <a:p>
            <a:pPr marL="0" lvl="0" indent="0" algn="l" rtl="0">
              <a:lnSpc>
                <a:spcPct val="115000"/>
              </a:lnSpc>
              <a:spcBef>
                <a:spcPts val="1600"/>
              </a:spcBef>
              <a:spcAft>
                <a:spcPts val="0"/>
              </a:spcAft>
              <a:buNone/>
            </a:pPr>
            <a:r>
              <a:rPr lang="en" b="1">
                <a:solidFill>
                  <a:schemeClr val="dk1"/>
                </a:solidFill>
              </a:rPr>
              <a:t>Also: </a:t>
            </a:r>
            <a:endParaRPr b="1">
              <a:solidFill>
                <a:schemeClr val="dk1"/>
              </a:solidFill>
            </a:endParaRPr>
          </a:p>
          <a:p>
            <a:pPr marL="0" lvl="0" indent="0" algn="l" rtl="0">
              <a:lnSpc>
                <a:spcPct val="115000"/>
              </a:lnSpc>
              <a:spcBef>
                <a:spcPts val="1600"/>
              </a:spcBef>
              <a:spcAft>
                <a:spcPts val="0"/>
              </a:spcAft>
              <a:buNone/>
            </a:pPr>
            <a:r>
              <a:rPr lang="en" b="1">
                <a:solidFill>
                  <a:schemeClr val="dk1"/>
                </a:solidFill>
              </a:rPr>
              <a:t> How do I calculate the Alfven speed plasma parameter with PlasmaPy? Show me with a snippet of Python. </a:t>
            </a:r>
            <a:endParaRPr b="1">
              <a:solidFill>
                <a:schemeClr val="dk1"/>
              </a:solidFill>
            </a:endParaRPr>
          </a:p>
          <a:p>
            <a:pPr marL="0" lvl="0" indent="0" algn="l" rtl="0">
              <a:lnSpc>
                <a:spcPct val="115000"/>
              </a:lnSpc>
              <a:spcBef>
                <a:spcPts val="1600"/>
              </a:spcBef>
              <a:spcAft>
                <a:spcPts val="0"/>
              </a:spcAft>
              <a:buNone/>
            </a:pPr>
            <a:r>
              <a:rPr lang="en" b="1">
                <a:solidFill>
                  <a:schemeClr val="dk1"/>
                </a:solidFill>
              </a:rPr>
              <a:t>What projects/instruments does pySPEDAS currently support?</a:t>
            </a:r>
            <a:endParaRPr b="1">
              <a:solidFill>
                <a:schemeClr val="dk1"/>
              </a:solidFill>
            </a:endParaRPr>
          </a:p>
          <a:p>
            <a:pPr marL="0" lvl="0" indent="0" algn="l" rtl="0">
              <a:lnSpc>
                <a:spcPct val="115000"/>
              </a:lnSpc>
              <a:spcBef>
                <a:spcPts val="1600"/>
              </a:spcBef>
              <a:spcAft>
                <a:spcPts val="0"/>
              </a:spcAft>
              <a:buNone/>
            </a:pPr>
            <a:endParaRPr b="1">
              <a:solidFill>
                <a:schemeClr val="dk1"/>
              </a:solidFill>
            </a:endParaRPr>
          </a:p>
          <a:p>
            <a:pPr marL="0" lvl="0" indent="0" algn="l" rtl="0">
              <a:lnSpc>
                <a:spcPct val="115000"/>
              </a:lnSpc>
              <a:spcBef>
                <a:spcPts val="800"/>
              </a:spcBef>
              <a:spcAft>
                <a:spcPts val="0"/>
              </a:spcAft>
              <a:buNone/>
            </a:pP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lnSpc>
                <a:spcPct val="115000"/>
              </a:lnSpc>
              <a:spcBef>
                <a:spcPts val="160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None/>
            </a:pP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d1cd9a70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d1cd9a7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Video in Google Drive: </a:t>
            </a:r>
            <a:r>
              <a:rPr lang="en-US" b="1" dirty="0"/>
              <a:t>https://</a:t>
            </a:r>
            <a:r>
              <a:rPr lang="en-US" b="1" dirty="0" err="1"/>
              <a:t>drive.google.com</a:t>
            </a:r>
            <a:r>
              <a:rPr lang="en-US" b="1" dirty="0"/>
              <a:t>/file/d/1EYcLX5O3Mp2wzu-295xNKkdL5NlbV66g/</a:t>
            </a:r>
            <a:r>
              <a:rPr lang="en-US" b="1" dirty="0" err="1"/>
              <a:t>view?usp</a:t>
            </a:r>
            <a:r>
              <a:rPr lang="en-US" b="1"/>
              <a:t>=sharing</a:t>
            </a:r>
            <a:endParaRPr lang="en" b="1" dirty="0"/>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Trimmed version of: https://</a:t>
            </a:r>
            <a:r>
              <a:rPr lang="en" b="1" dirty="0" err="1"/>
              <a:t>www.youtube.com</a:t>
            </a:r>
            <a:r>
              <a:rPr lang="en" b="1" dirty="0"/>
              <a:t>/</a:t>
            </a:r>
            <a:r>
              <a:rPr lang="en" b="1" dirty="0" err="1"/>
              <a:t>watch?v</a:t>
            </a:r>
            <a:r>
              <a:rPr lang="en" b="1" dirty="0"/>
              <a:t>=pLR5zKp6jC4</a:t>
            </a:r>
            <a:endParaRPr b="1" dirty="0"/>
          </a:p>
          <a:p>
            <a:pPr marL="0" lvl="0" indent="0" algn="l" rtl="0">
              <a:spcBef>
                <a:spcPts val="0"/>
              </a:spcBef>
              <a:spcAft>
                <a:spcPts val="0"/>
              </a:spcAft>
              <a:buNone/>
            </a:pPr>
            <a:endParaRPr b="1" dirty="0"/>
          </a:p>
          <a:p>
            <a:pPr marL="457200" lvl="0" indent="0" algn="l" rtl="0">
              <a:spcBef>
                <a:spcPts val="0"/>
              </a:spcBef>
              <a:spcAft>
                <a:spcPts val="0"/>
              </a:spcAft>
              <a:buNone/>
            </a:pPr>
            <a:endParaRPr b="1"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70ef08cd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70ef08cd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Large context limits / smarter code interpreters / better base LLMs could make RAG obsolete</a:t>
            </a:r>
            <a:endParaRPr/>
          </a:p>
          <a:p>
            <a:pPr marL="0" lvl="0" indent="0" algn="l" rtl="0">
              <a:spcBef>
                <a:spcPts val="0"/>
              </a:spcBef>
              <a:spcAft>
                <a:spcPts val="0"/>
              </a:spcAft>
              <a:buNone/>
            </a:pPr>
            <a:endParaRPr/>
          </a:p>
          <a:p>
            <a:pPr marL="0" lvl="0" indent="0" algn="l" rtl="0">
              <a:spcBef>
                <a:spcPts val="0"/>
              </a:spcBef>
              <a:spcAft>
                <a:spcPts val="0"/>
              </a:spcAft>
              <a:buNone/>
            </a:pPr>
            <a:r>
              <a:rPr lang="en"/>
              <a:t>Note: GPT-4o already cheaper and faster via API which helps! And GPT-4 token limit jumped from 8k to 128k since I made PyHC-Chat.</a:t>
            </a:r>
            <a:endParaRPr/>
          </a:p>
          <a:p>
            <a:pPr marL="0" lvl="0" indent="0" algn="l" rtl="0">
              <a:spcBef>
                <a:spcPts val="0"/>
              </a:spcBef>
              <a:spcAft>
                <a:spcPts val="0"/>
              </a:spcAft>
              <a:buNone/>
            </a:pPr>
            <a:endParaRPr/>
          </a:p>
          <a:p>
            <a:pPr marL="0" lvl="0" indent="0" algn="l" rtl="0">
              <a:spcBef>
                <a:spcPts val="0"/>
              </a:spcBef>
              <a:spcAft>
                <a:spcPts val="0"/>
              </a:spcAft>
              <a:buNone/>
            </a:pPr>
            <a:r>
              <a:rPr lang="en" b="1"/>
              <a:t>Should try taking repos &amp; documentation that fit within 128K tokens and feed them directly for helper bots without RAG</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37d46c6a3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37d46c6a3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300">
                <a:solidFill>
                  <a:schemeClr val="dk1"/>
                </a:solidFill>
                <a:latin typeface="Inter"/>
                <a:ea typeface="Inter"/>
                <a:cs typeface="Inter"/>
                <a:sym typeface="Inter"/>
              </a:rPr>
              <a:t>Tool: Deepnote AI</a:t>
            </a:r>
            <a:endParaRPr sz="1300">
              <a:solidFill>
                <a:schemeClr val="dk1"/>
              </a:solidFill>
              <a:latin typeface="Inter"/>
              <a:ea typeface="Inter"/>
              <a:cs typeface="Inter"/>
              <a:sym typeface="Inter"/>
            </a:endParaRPr>
          </a:p>
          <a:p>
            <a:pPr marL="0" lvl="0" indent="0" algn="l" rtl="0">
              <a:lnSpc>
                <a:spcPct val="110000"/>
              </a:lnSpc>
              <a:spcBef>
                <a:spcPts val="1200"/>
              </a:spcBef>
              <a:spcAft>
                <a:spcPts val="0"/>
              </a:spcAft>
              <a:buNone/>
            </a:pPr>
            <a:r>
              <a:rPr lang="en" sz="1300">
                <a:solidFill>
                  <a:schemeClr val="dk1"/>
                </a:solidFill>
                <a:latin typeface="Inter"/>
                <a:ea typeface="Inter"/>
                <a:cs typeface="Inter"/>
                <a:sym typeface="Inter"/>
              </a:rPr>
              <a:t>Just an idea of what a good interface can look like!</a:t>
            </a:r>
            <a:endParaRPr sz="1300">
              <a:solidFill>
                <a:schemeClr val="dk1"/>
              </a:solidFill>
              <a:latin typeface="Inter"/>
              <a:ea typeface="Inter"/>
              <a:cs typeface="Inter"/>
              <a:sym typeface="Inter"/>
            </a:endParaRPr>
          </a:p>
          <a:p>
            <a:pPr marL="0" lvl="0" indent="0" algn="l" rtl="0">
              <a:lnSpc>
                <a:spcPct val="110000"/>
              </a:lnSpc>
              <a:spcBef>
                <a:spcPts val="1200"/>
              </a:spcBef>
              <a:spcAft>
                <a:spcPts val="1200"/>
              </a:spcAft>
              <a:buNone/>
            </a:pPr>
            <a:r>
              <a:rPr lang="en" sz="1300">
                <a:solidFill>
                  <a:schemeClr val="dk1"/>
                </a:solidFill>
                <a:latin typeface="Inter"/>
                <a:ea typeface="Inter"/>
                <a:cs typeface="Inter"/>
                <a:sym typeface="Inter"/>
              </a:rPr>
              <a:t>Prompt: “Load the `tips.csv` dataset, identify outliers in the `total_bill` column using the Z-score method, and plot a scatterplot of `total_bill` vs. `tip`. Highlight outliers in orange. Include a legend.”</a:t>
            </a:r>
            <a:endParaRPr sz="1300">
              <a:solidFill>
                <a:schemeClr val="dk1"/>
              </a:solidFill>
              <a:latin typeface="Inter"/>
              <a:ea typeface="Inter"/>
              <a:cs typeface="Inter"/>
              <a:sym typeface="Inte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37d46c6a3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37d46c6a3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300">
                <a:solidFill>
                  <a:schemeClr val="dk1"/>
                </a:solidFill>
                <a:latin typeface="Inter"/>
                <a:ea typeface="Inter"/>
                <a:cs typeface="Inter"/>
                <a:sym typeface="Inter"/>
              </a:rPr>
              <a:t>Tool: Deepnote AI</a:t>
            </a:r>
            <a:endParaRPr sz="1300">
              <a:solidFill>
                <a:schemeClr val="dk1"/>
              </a:solidFill>
              <a:latin typeface="Inter"/>
              <a:ea typeface="Inter"/>
              <a:cs typeface="Inter"/>
              <a:sym typeface="Inter"/>
            </a:endParaRPr>
          </a:p>
          <a:p>
            <a:pPr marL="0" lvl="0" indent="0" algn="l" rtl="0">
              <a:lnSpc>
                <a:spcPct val="110000"/>
              </a:lnSpc>
              <a:spcBef>
                <a:spcPts val="1200"/>
              </a:spcBef>
              <a:spcAft>
                <a:spcPts val="0"/>
              </a:spcAft>
              <a:buNone/>
            </a:pPr>
            <a:r>
              <a:rPr lang="en" sz="1300">
                <a:solidFill>
                  <a:schemeClr val="dk1"/>
                </a:solidFill>
                <a:latin typeface="Inter"/>
                <a:ea typeface="Inter"/>
                <a:cs typeface="Inter"/>
                <a:sym typeface="Inter"/>
              </a:rPr>
              <a:t>Just an idea of what a good interface can look like!</a:t>
            </a:r>
            <a:endParaRPr sz="1300">
              <a:solidFill>
                <a:schemeClr val="dk1"/>
              </a:solidFill>
              <a:latin typeface="Inter"/>
              <a:ea typeface="Inter"/>
              <a:cs typeface="Inter"/>
              <a:sym typeface="Inter"/>
            </a:endParaRPr>
          </a:p>
          <a:p>
            <a:pPr marL="0" lvl="0" indent="0" algn="l" rtl="0">
              <a:lnSpc>
                <a:spcPct val="110000"/>
              </a:lnSpc>
              <a:spcBef>
                <a:spcPts val="1200"/>
              </a:spcBef>
              <a:spcAft>
                <a:spcPts val="1200"/>
              </a:spcAft>
              <a:buNone/>
            </a:pPr>
            <a:r>
              <a:rPr lang="en" sz="1300">
                <a:solidFill>
                  <a:schemeClr val="dk1"/>
                </a:solidFill>
                <a:latin typeface="Inter"/>
                <a:ea typeface="Inter"/>
                <a:cs typeface="Inter"/>
                <a:sym typeface="Inter"/>
              </a:rPr>
              <a:t>Prompt: “use plotly for chart”</a:t>
            </a:r>
            <a:endParaRPr sz="1300">
              <a:solidFill>
                <a:schemeClr val="dk1"/>
              </a:solidFill>
              <a:latin typeface="Inter"/>
              <a:ea typeface="Inter"/>
              <a:cs typeface="Inter"/>
              <a:sym typeface="Int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312084717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312084717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37d46c6a3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37d46c6a3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300">
                <a:solidFill>
                  <a:schemeClr val="dk1"/>
                </a:solidFill>
                <a:latin typeface="Inter"/>
                <a:ea typeface="Inter"/>
                <a:cs typeface="Inter"/>
                <a:sym typeface="Inter"/>
              </a:rPr>
              <a:t>Tool: Deepnote AI</a:t>
            </a:r>
            <a:endParaRPr sz="1300">
              <a:solidFill>
                <a:schemeClr val="dk1"/>
              </a:solidFill>
              <a:latin typeface="Inter"/>
              <a:ea typeface="Inter"/>
              <a:cs typeface="Inter"/>
              <a:sym typeface="Inter"/>
            </a:endParaRPr>
          </a:p>
          <a:p>
            <a:pPr marL="0" lvl="0" indent="0" algn="l" rtl="0">
              <a:lnSpc>
                <a:spcPct val="110000"/>
              </a:lnSpc>
              <a:spcBef>
                <a:spcPts val="1200"/>
              </a:spcBef>
              <a:spcAft>
                <a:spcPts val="1200"/>
              </a:spcAft>
              <a:buNone/>
            </a:pPr>
            <a:r>
              <a:rPr lang="en" sz="1300">
                <a:solidFill>
                  <a:schemeClr val="dk1"/>
                </a:solidFill>
                <a:latin typeface="Inter"/>
                <a:ea typeface="Inter"/>
                <a:cs typeface="Inter"/>
                <a:sym typeface="Inter"/>
              </a:rPr>
              <a:t>Just an idea of what a good interface can look like!</a:t>
            </a:r>
            <a:endParaRPr sz="1300">
              <a:solidFill>
                <a:schemeClr val="dk1"/>
              </a:solidFill>
              <a:latin typeface="Inter"/>
              <a:ea typeface="Inter"/>
              <a:cs typeface="Inter"/>
              <a:sym typeface="Inte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d1cd9a707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d1cd9a707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58aa8cc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58aa8cc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not yet at the point you can throw a new codebase at a chatbot; not enough context to “wrap its head around the codebase”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458aa8ccd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458aa8ccd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Weights: Training data — long term memory</a:t>
            </a:r>
            <a:endParaRPr/>
          </a:p>
          <a:p>
            <a:pPr marL="0" lvl="0" indent="0" algn="l" rtl="0">
              <a:spcBef>
                <a:spcPts val="0"/>
              </a:spcBef>
              <a:spcAft>
                <a:spcPts val="0"/>
              </a:spcAft>
              <a:buNone/>
            </a:pPr>
            <a:r>
              <a:rPr lang="en"/>
              <a:t>Inputs:     Prompts       — short term memory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58aa8ccd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58aa8cc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https://bitbucket.lasp.colorado.edu/users/maam1781/repos/llm/browse</a:t>
            </a:r>
            <a:endParaRPr/>
          </a:p>
          <a:p>
            <a:pPr marL="0" lvl="0" indent="0" algn="l" rtl="0">
              <a:spcBef>
                <a:spcPts val="0"/>
              </a:spcBef>
              <a:spcAft>
                <a:spcPts val="0"/>
              </a:spcAft>
              <a:buNone/>
            </a:pPr>
            <a:endParaRPr/>
          </a:p>
          <a:p>
            <a:pPr marL="0" lvl="0" indent="0" algn="l" rtl="0">
              <a:spcBef>
                <a:spcPts val="0"/>
              </a:spcBef>
              <a:spcAft>
                <a:spcPts val="0"/>
              </a:spcAft>
              <a:buNone/>
            </a:pPr>
            <a:r>
              <a:rPr lang="en"/>
              <a:t>Can also fine-tune gpt-3.5-turbo by giving it a dataset of messages like {messages: [system, user, assistant]}</a:t>
            </a:r>
            <a:endParaRPr/>
          </a:p>
          <a:p>
            <a:pPr marL="0" lvl="0" indent="0" algn="l" rtl="0">
              <a:spcBef>
                <a:spcPts val="0"/>
              </a:spcBef>
              <a:spcAft>
                <a:spcPts val="0"/>
              </a:spcAft>
              <a:buNone/>
            </a:pPr>
            <a:r>
              <a:rPr lang="en" u="sng">
                <a:solidFill>
                  <a:schemeClr val="hlink"/>
                </a:solidFill>
                <a:hlinkClick r:id="rId4"/>
              </a:rPr>
              <a:t>https://vercel.com/guides/fine-tuning-openai-nextjs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58aa8cc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58aa8cc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algorithmic way:</a:t>
            </a:r>
            <a:endParaRPr/>
          </a:p>
          <a:p>
            <a:pPr marL="0" lvl="0" indent="0" algn="l" rtl="0">
              <a:spcBef>
                <a:spcPts val="0"/>
              </a:spcBef>
              <a:spcAft>
                <a:spcPts val="0"/>
              </a:spcAft>
              <a:buNone/>
            </a:pPr>
            <a:r>
              <a:rPr lang="en"/>
              <a:t>Vector store retrieval with semantic search</a:t>
            </a:r>
            <a:endParaRPr/>
          </a:p>
          <a:p>
            <a:pPr marL="0" lvl="0" indent="0" algn="l" rtl="0">
              <a:spcBef>
                <a:spcPts val="0"/>
              </a:spcBef>
              <a:spcAft>
                <a:spcPts val="0"/>
              </a:spcAft>
              <a:buNone/>
            </a:pPr>
            <a:endParaRPr/>
          </a:p>
          <a:p>
            <a:pPr marL="0" lvl="0" indent="0" algn="l" rtl="0">
              <a:spcBef>
                <a:spcPts val="0"/>
              </a:spcBef>
              <a:spcAft>
                <a:spcPts val="0"/>
              </a:spcAft>
              <a:buNone/>
            </a:pPr>
            <a:r>
              <a:rPr lang="en"/>
              <a:t>Crack open repos and skim them like a person:</a:t>
            </a:r>
            <a:endParaRPr/>
          </a:p>
          <a:p>
            <a:pPr marL="0" lvl="0" indent="0" algn="l" rtl="0">
              <a:spcBef>
                <a:spcPts val="0"/>
              </a:spcBef>
              <a:spcAft>
                <a:spcPts val="0"/>
              </a:spcAft>
              <a:buNone/>
            </a:pPr>
            <a:r>
              <a:rPr lang="en"/>
              <a:t>Code Interpreter-ing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58aa8ccd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58aa8ccd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semantic search”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1cd9a707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d1cd9a707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 gave it just the GitHub repos of core packages (ones we focus on in this Summer School)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Can go as crazy as you can dream with enhancing retrieval (e.g. reranking results, custom search engine)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DEFINE SEMANTIC SEARCH here</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58aa8ccd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58aa8ccd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4"/>
          <p:cNvSpPr txBox="1">
            <a:spLocks noGrp="1"/>
          </p:cNvSpPr>
          <p:nvPr>
            <p:ph type="body" idx="1"/>
          </p:nvPr>
        </p:nvSpPr>
        <p:spPr>
          <a:xfrm>
            <a:off x="632175" y="1717350"/>
            <a:ext cx="5056800" cy="1959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62" name="Google Shape;62;p15"/>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a:spLocks noGrp="1"/>
          </p:cNvSpPr>
          <p:nvPr>
            <p:ph type="pic" idx="2"/>
          </p:nvPr>
        </p:nvSpPr>
        <p:spPr>
          <a:xfrm>
            <a:off x="642700" y="632300"/>
            <a:ext cx="2615100" cy="3918900"/>
          </a:xfrm>
          <a:prstGeom prst="roundRect">
            <a:avLst>
              <a:gd name="adj" fmla="val 16667"/>
            </a:avLst>
          </a:prstGeom>
          <a:noFill/>
          <a:ln>
            <a:noFill/>
          </a:ln>
        </p:spPr>
      </p:sp>
      <p:sp>
        <p:nvSpPr>
          <p:cNvPr id="65" name="Google Shape;65;p15"/>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66" name="Google Shape;66;p15"/>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67" name="Google Shape;67;p15"/>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subTitle" idx="1"/>
          </p:nvPr>
        </p:nvSpPr>
        <p:spPr>
          <a:xfrm>
            <a:off x="4722075" y="1959150"/>
            <a:ext cx="35898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
  <p:cSld name="TITLE_1_2">
    <p:spTree>
      <p:nvGrpSpPr>
        <p:cNvPr id="1" name="Shape 69"/>
        <p:cNvGrpSpPr/>
        <p:nvPr/>
      </p:nvGrpSpPr>
      <p:grpSpPr>
        <a:xfrm>
          <a:off x="0" y="0"/>
          <a:ext cx="0" cy="0"/>
          <a:chOff x="0" y="0"/>
          <a:chExt cx="0" cy="0"/>
        </a:xfrm>
      </p:grpSpPr>
      <p:sp>
        <p:nvSpPr>
          <p:cNvPr id="70" name="Google Shape;7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1" name="Google Shape;71;p16"/>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72" name="Google Shape;72;p16"/>
          <p:cNvSpPr>
            <a:spLocks noGrp="1"/>
          </p:cNvSpPr>
          <p:nvPr>
            <p:ph type="pic" idx="2"/>
          </p:nvPr>
        </p:nvSpPr>
        <p:spPr>
          <a:xfrm>
            <a:off x="5843075" y="632300"/>
            <a:ext cx="2615100" cy="3918900"/>
          </a:xfrm>
          <a:prstGeom prst="roundRect">
            <a:avLst>
              <a:gd name="adj" fmla="val 16667"/>
            </a:avLst>
          </a:prstGeom>
          <a:noFill/>
          <a:ln>
            <a:noFill/>
          </a:ln>
        </p:spPr>
      </p:sp>
      <p:sp>
        <p:nvSpPr>
          <p:cNvPr id="73" name="Google Shape;73;p16"/>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74" name="Google Shape;74;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5" name="Google Shape;75;p16"/>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1_no_image">
  <p:cSld name="TITLE_1_2_1">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8" name="Google Shape;78;p17"/>
          <p:cNvPicPr preferRelativeResize="0"/>
          <p:nvPr/>
        </p:nvPicPr>
        <p:blipFill>
          <a:blip r:embed="rId2">
            <a:alphaModFix/>
          </a:blip>
          <a:stretch>
            <a:fillRect/>
          </a:stretch>
        </p:blipFill>
        <p:spPr>
          <a:xfrm>
            <a:off x="6442575" y="2454150"/>
            <a:ext cx="2701425" cy="2689351"/>
          </a:xfrm>
          <a:prstGeom prst="rect">
            <a:avLst/>
          </a:prstGeom>
          <a:noFill/>
          <a:ln>
            <a:noFill/>
          </a:ln>
        </p:spPr>
      </p:pic>
      <p:sp>
        <p:nvSpPr>
          <p:cNvPr id="79" name="Google Shape;79;p17"/>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80" name="Google Shape;80;p17"/>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81" name="Google Shape;81;p17"/>
          <p:cNvSpPr txBox="1">
            <a:spLocks noGrp="1"/>
          </p:cNvSpPr>
          <p:nvPr>
            <p:ph type="subTitle" idx="1"/>
          </p:nvPr>
        </p:nvSpPr>
        <p:spPr>
          <a:xfrm>
            <a:off x="642700" y="1717350"/>
            <a:ext cx="6856500" cy="19647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sz="13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8"/>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85" name="Google Shape;85;p18"/>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86" name="Google Shape;86;p18"/>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87" name="Google Shape;87;p18"/>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8" name="Google Shape;88;p18"/>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89" name="Google Shape;89;p18"/>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2" name="Google Shape;92;p19"/>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93" name="Google Shape;93;p19"/>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marL="914400" lvl="1" indent="-304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2pPr>
            <a:lvl3pPr marL="1371600" lvl="2" indent="-304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3pPr>
            <a:lvl4pPr marL="1828800" lvl="3" indent="-304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4pPr>
            <a:lvl5pPr marL="2286000" lvl="4" indent="-304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5pPr>
            <a:lvl6pPr marL="2743200" lvl="5" indent="-304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6pPr>
            <a:lvl7pPr marL="3200400" lvl="6" indent="-304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7pPr>
            <a:lvl8pPr marL="3657600" lvl="7" indent="-304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8pPr>
            <a:lvl9pPr marL="4114800" lvl="8" indent="-30480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632175" y="920625"/>
            <a:ext cx="6107100" cy="9543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5000" b="1">
                <a:latin typeface="League Spartan"/>
                <a:ea typeface="League Spartan"/>
                <a:cs typeface="League Spartan"/>
                <a:sym typeface="League Spartan"/>
              </a:rPr>
              <a:t>PyHC-Chat</a:t>
            </a:r>
            <a:endParaRPr sz="5000" b="1">
              <a:latin typeface="League Spartan"/>
              <a:ea typeface="League Spartan"/>
              <a:cs typeface="League Spartan"/>
              <a:sym typeface="League Spartan"/>
            </a:endParaRPr>
          </a:p>
        </p:txBody>
      </p:sp>
      <p:sp>
        <p:nvSpPr>
          <p:cNvPr id="100" name="Google Shape;100;p21"/>
          <p:cNvSpPr txBox="1">
            <a:spLocks noGrp="1"/>
          </p:cNvSpPr>
          <p:nvPr>
            <p:ph type="body" idx="1"/>
          </p:nvPr>
        </p:nvSpPr>
        <p:spPr>
          <a:xfrm>
            <a:off x="632175" y="1717350"/>
            <a:ext cx="5056800" cy="1572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500" b="1"/>
              <a:t>A RAG-powered chatbot for PyHC</a:t>
            </a:r>
            <a:endParaRPr sz="1500"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r>
              <a:rPr lang="en" b="1"/>
              <a:t>By Shawn Polson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530400" y="2208300"/>
            <a:ext cx="80832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                                PyHC-Chat</a:t>
            </a:r>
            <a:endParaRPr/>
          </a:p>
        </p:txBody>
      </p:sp>
      <p:pic>
        <p:nvPicPr>
          <p:cNvPr id="156" name="Google Shape;156;p30"/>
          <p:cNvPicPr preferRelativeResize="0"/>
          <p:nvPr/>
        </p:nvPicPr>
        <p:blipFill>
          <a:blip r:embed="rId3">
            <a:alphaModFix/>
          </a:blip>
          <a:stretch>
            <a:fillRect/>
          </a:stretch>
        </p:blipFill>
        <p:spPr>
          <a:xfrm>
            <a:off x="0" y="718025"/>
            <a:ext cx="9144001" cy="3707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530400" y="2208300"/>
            <a:ext cx="80832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                                PyHC-Chat</a:t>
            </a:r>
            <a:endParaRPr/>
          </a:p>
        </p:txBody>
      </p:sp>
      <p:pic>
        <p:nvPicPr>
          <p:cNvPr id="162" name="Google Shape;162;p31"/>
          <p:cNvPicPr preferRelativeResize="0"/>
          <p:nvPr/>
        </p:nvPicPr>
        <p:blipFill>
          <a:blip r:embed="rId3">
            <a:alphaModFix/>
          </a:blip>
          <a:stretch>
            <a:fillRect/>
          </a:stretch>
        </p:blipFill>
        <p:spPr>
          <a:xfrm>
            <a:off x="1530622" y="0"/>
            <a:ext cx="6082759"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530400" y="2208300"/>
            <a:ext cx="80832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                                PyHC-Chat</a:t>
            </a:r>
            <a:endParaRPr/>
          </a:p>
        </p:txBody>
      </p:sp>
      <p:pic>
        <p:nvPicPr>
          <p:cNvPr id="168" name="Google Shape;168;p32"/>
          <p:cNvPicPr preferRelativeResize="0"/>
          <p:nvPr/>
        </p:nvPicPr>
        <p:blipFill>
          <a:blip r:embed="rId3">
            <a:alphaModFix/>
          </a:blip>
          <a:stretch>
            <a:fillRect/>
          </a:stretch>
        </p:blipFill>
        <p:spPr>
          <a:xfrm>
            <a:off x="1530622" y="0"/>
            <a:ext cx="6082759" cy="5143501"/>
          </a:xfrm>
          <a:prstGeom prst="rect">
            <a:avLst/>
          </a:prstGeom>
          <a:noFill/>
          <a:ln>
            <a:noFill/>
          </a:ln>
        </p:spPr>
      </p:pic>
      <p:sp>
        <p:nvSpPr>
          <p:cNvPr id="169" name="Google Shape;169;p32"/>
          <p:cNvSpPr/>
          <p:nvPr/>
        </p:nvSpPr>
        <p:spPr>
          <a:xfrm>
            <a:off x="0" y="85800"/>
            <a:ext cx="3642000" cy="48606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 name="Google Shape;170;p32"/>
          <p:cNvSpPr/>
          <p:nvPr/>
        </p:nvSpPr>
        <p:spPr>
          <a:xfrm rot="5400000">
            <a:off x="3557900" y="958250"/>
            <a:ext cx="644400" cy="7227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 name="Google Shape;171;p32"/>
          <p:cNvSpPr txBox="1"/>
          <p:nvPr/>
        </p:nvSpPr>
        <p:spPr>
          <a:xfrm>
            <a:off x="158750" y="391575"/>
            <a:ext cx="3439500" cy="418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000">
                <a:latin typeface="Roboto Mono Medium"/>
                <a:ea typeface="Roboto Mono Medium"/>
                <a:cs typeface="Roboto Mono Medium"/>
                <a:sym typeface="Roboto Mono Medium"/>
              </a:rPr>
              <a:t>You are PyHC-Chat, an AI custom-designed by the Python in Heliophysics Community (PyHC) to discuss PyHC and its seven core packages.</a:t>
            </a:r>
            <a:endParaRPr sz="10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10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1000">
                <a:latin typeface="Roboto Mono Medium"/>
                <a:ea typeface="Roboto Mono Medium"/>
                <a:cs typeface="Roboto Mono Medium"/>
                <a:sym typeface="Roboto Mono Medium"/>
              </a:rPr>
              <a:t>Just FYI, those seven core packages are: HAPI Client, Kamodo, PlasmaPy, pysat, pySPEDAS, SpacePy, and SunPy.</a:t>
            </a:r>
            <a:endParaRPr sz="10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10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1000">
                <a:latin typeface="Roboto Mono Medium"/>
                <a:ea typeface="Roboto Mono Medium"/>
                <a:cs typeface="Roboto Mono Medium"/>
                <a:sym typeface="Roboto Mono Medium"/>
              </a:rPr>
              <a:t>You are powered by OpenAI's GPT-4 model, which inherently knows about PyHC and the core packages. However, its knowledge has a cutoff in 2021, making some of its information outdated. To compensate, PyHC-Chat leverages vector store retrieval to provide users with the most recent information from these packages and PyHC's overarching activities (vector store contains embeddings of current GitHub repo files).</a:t>
            </a:r>
            <a:endParaRPr sz="10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10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1000">
                <a:latin typeface="Roboto Mono Medium"/>
                <a:ea typeface="Roboto Mono Medium"/>
                <a:cs typeface="Roboto Mono Medium"/>
                <a:sym typeface="Roboto Mono Medium"/>
              </a:rPr>
              <a:t>And in case the user asks you to name every single PyHC package, the other non-core Python packages that fall under PyHC's umbrella are: </a:t>
            </a:r>
            <a:endParaRPr sz="10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1000" b="1" i="1">
                <a:latin typeface="Roboto Mono"/>
                <a:ea typeface="Roboto Mono"/>
                <a:cs typeface="Roboto Mono"/>
                <a:sym typeface="Roboto Mono"/>
              </a:rPr>
              <a:t>{', '.join(get_other_pyhc_packages())}</a:t>
            </a:r>
            <a:r>
              <a:rPr lang="en" sz="1000">
                <a:latin typeface="Roboto Mono Medium"/>
                <a:ea typeface="Roboto Mono Medium"/>
                <a:cs typeface="Roboto Mono Medium"/>
                <a:sym typeface="Roboto Mono Medium"/>
              </a:rPr>
              <a:t>. That's probably good trivia for you to know.</a:t>
            </a:r>
            <a:endParaRPr sz="10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10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1000">
              <a:latin typeface="Roboto Mono Medium"/>
              <a:ea typeface="Roboto Mono Medium"/>
              <a:cs typeface="Roboto Mono Medium"/>
              <a:sym typeface="Roboto Mon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530400" y="2208300"/>
            <a:ext cx="80832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                                PyHC-Chat</a:t>
            </a:r>
            <a:endParaRPr/>
          </a:p>
        </p:txBody>
      </p:sp>
      <p:pic>
        <p:nvPicPr>
          <p:cNvPr id="177" name="Google Shape;177;p33"/>
          <p:cNvPicPr preferRelativeResize="0"/>
          <p:nvPr/>
        </p:nvPicPr>
        <p:blipFill>
          <a:blip r:embed="rId3">
            <a:alphaModFix/>
          </a:blip>
          <a:stretch>
            <a:fillRect/>
          </a:stretch>
        </p:blipFill>
        <p:spPr>
          <a:xfrm>
            <a:off x="1530622" y="0"/>
            <a:ext cx="6082759" cy="5143501"/>
          </a:xfrm>
          <a:prstGeom prst="rect">
            <a:avLst/>
          </a:prstGeom>
          <a:noFill/>
          <a:ln>
            <a:noFill/>
          </a:ln>
        </p:spPr>
      </p:pic>
      <p:sp>
        <p:nvSpPr>
          <p:cNvPr id="178" name="Google Shape;178;p33"/>
          <p:cNvSpPr/>
          <p:nvPr/>
        </p:nvSpPr>
        <p:spPr>
          <a:xfrm>
            <a:off x="0" y="85800"/>
            <a:ext cx="3642000" cy="48606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 name="Google Shape;179;p33"/>
          <p:cNvSpPr/>
          <p:nvPr/>
        </p:nvSpPr>
        <p:spPr>
          <a:xfrm rot="5400000">
            <a:off x="3557875" y="1806950"/>
            <a:ext cx="644400" cy="7227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 name="Google Shape;180;p33"/>
          <p:cNvSpPr txBox="1"/>
          <p:nvPr/>
        </p:nvSpPr>
        <p:spPr>
          <a:xfrm>
            <a:off x="158750" y="391575"/>
            <a:ext cx="3360000" cy="418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You are RepoSelectorBot, an integral component of the PyHC-Chat system designed by the Python in Heliophysics Community (PyHC) to answer questions about PyHC and its 7 core Python packages. </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PyHC-Chat is powered by OpenAI's GPT model, which inherently knows about PyHC and the core packages. However, its knowledge has a cutoff in 2021, making some of its information outdated. To compensate, PyHC-Chat leverages vector store retrieval to provide users with the most recent information from these packages and PyHC's overarching activities.</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Your critical assignment is:</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1. Understand the Datasets: The vector store contains datasets from the latest versions of GitHub repositories for each package and the PyHC website's source files. The dataset names are:</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hapiclient (from the `hapiclient` GitHub repo)</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kamodo (from the `kamodo` GitHub repo)</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plasmapy (from the `plasmapy` GitHub repo)</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pysat (from the `pysat` GitHub repo)</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pyspedas (from the `pyspedas` GitHub repo)</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spacepy (from the `spacepy` GitHub repo)</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sunpy (from the `sunpy` GitHub repo)</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pyhc (from the PyHC website's GitHub repo)</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2. Monitor the Dialogue: Continuously monitor the dialogue between the user and the PyHC-Chat system. Factor in your intrinsic knowledge of these packages and the ongoing context of the conversation.</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3. Determine Retrieval Needs:</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If a user's question pertains directly to the overarching Python in Heliophysics Community (PyHC) itself—like their meetings, events, or general activities—respond with "pyhc".</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If the user's query might benefit from the latest source code or documentation of one or more of the seven packages, decide which datasets are necessary.</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4. Decide &amp; Understand the Impacts: Your decisions are critical. Responding with dataset names triggers vector store retrieval for each dataset, which:</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Adds delay to the system's response.</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Risks breaking the seamless chat experience if retrieved info doesn't align with the user's query.</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 Is essential for ensuring the user receives up-to-date information.</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r>
              <a:rPr lang="en" sz="600">
                <a:latin typeface="Roboto Mono Medium"/>
                <a:ea typeface="Roboto Mono Medium"/>
                <a:cs typeface="Roboto Mono Medium"/>
                <a:sym typeface="Roboto Mono Medium"/>
              </a:rPr>
              <a:t>Provide a comma-separated list of relevant dataset names, or "N/A" if vector store retrieval isn't deemed necessary. Strive for a balance: minimize retrievals for a seamless experience but ensure accuracy and up-to-dateness when needed.</a:t>
            </a: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530400" y="2208300"/>
            <a:ext cx="80832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                                PyHC-Chat</a:t>
            </a:r>
            <a:endParaRPr/>
          </a:p>
        </p:txBody>
      </p:sp>
      <p:pic>
        <p:nvPicPr>
          <p:cNvPr id="186" name="Google Shape;186;p34"/>
          <p:cNvPicPr preferRelativeResize="0"/>
          <p:nvPr/>
        </p:nvPicPr>
        <p:blipFill>
          <a:blip r:embed="rId3">
            <a:alphaModFix/>
          </a:blip>
          <a:stretch>
            <a:fillRect/>
          </a:stretch>
        </p:blipFill>
        <p:spPr>
          <a:xfrm>
            <a:off x="1530622" y="0"/>
            <a:ext cx="6082759" cy="5143501"/>
          </a:xfrm>
          <a:prstGeom prst="rect">
            <a:avLst/>
          </a:prstGeom>
          <a:noFill/>
          <a:ln>
            <a:noFill/>
          </a:ln>
        </p:spPr>
      </p:pic>
      <p:sp>
        <p:nvSpPr>
          <p:cNvPr id="187" name="Google Shape;187;p34"/>
          <p:cNvSpPr/>
          <p:nvPr/>
        </p:nvSpPr>
        <p:spPr>
          <a:xfrm>
            <a:off x="433000" y="141450"/>
            <a:ext cx="3642000" cy="48606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8" name="Google Shape;188;p34"/>
          <p:cNvSpPr/>
          <p:nvPr/>
        </p:nvSpPr>
        <p:spPr>
          <a:xfrm rot="5400000">
            <a:off x="4223400" y="2548200"/>
            <a:ext cx="644400" cy="1195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 name="Google Shape;189;p34"/>
          <p:cNvSpPr txBox="1"/>
          <p:nvPr/>
        </p:nvSpPr>
        <p:spPr>
          <a:xfrm>
            <a:off x="574000" y="481500"/>
            <a:ext cx="3360000" cy="4180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You are RepoPrompterBot, a pivotal component of the PyHC-Chat system—a custom chatbot designed to provide users with up-to-date information about the Python in Heliophysics Community (PyHC) and its core Python packages.</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Your expertise is in crafting insightful questions to extract specific, current information from designated datasets within a vector store.</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Your critical assignment is:</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1. Examine Contextual Inputs:</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 Review the chat history of the session.</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 Pay special attention to the latest user prompt and its relevance to the provided dataset name(s): hapiclient, pysat.</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2. Understand the Dataset(s):</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 Recognize that the name(s) you've been given map to a dataset in the vector store. These datasets encapsulate vector embeddings of files from the corresponding package's GitHub repo or, in the case of 'pyhc', the source code files of PyHC's website.</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3. Formulate Targeted Questions for Retrieval:</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 For the given dataset name(s) (hapiclient, pysat), craft a concise and relevant question. This question will guide a semantic search within the vector store, aiming to retrieve the most pertinent information from the dataset in relation to the user's query.</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4. Structure Your Response:</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 Arrange your answers as:</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{first dataset name}: {question for first dataset}</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{second dataset name}: {question for second dataset}</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 and so on.</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None/>
            </a:pPr>
            <a:r>
              <a:rPr lang="en" sz="700">
                <a:latin typeface="Roboto Mono Medium"/>
                <a:ea typeface="Roboto Mono Medium"/>
                <a:cs typeface="Roboto Mono Medium"/>
                <a:sym typeface="Roboto Mono Medium"/>
              </a:rPr>
              <a:t>     ```</a:t>
            </a:r>
            <a:endParaRPr sz="700">
              <a:latin typeface="Roboto Mono Medium"/>
              <a:ea typeface="Roboto Mono Medium"/>
              <a:cs typeface="Roboto Mono Medium"/>
              <a:sym typeface="Roboto Mono Medium"/>
            </a:endParaRPr>
          </a:p>
          <a:p>
            <a:pPr marL="0" lvl="0" indent="0" algn="l" rtl="0">
              <a:lnSpc>
                <a:spcPct val="90000"/>
              </a:lnSpc>
              <a:spcBef>
                <a:spcPts val="0"/>
              </a:spcBef>
              <a:spcAft>
                <a:spcPts val="0"/>
              </a:spcAft>
              <a:buSzPts val="440"/>
              <a:buNone/>
            </a:pPr>
            <a:endParaRPr sz="600">
              <a:latin typeface="Roboto Mono Medium"/>
              <a:ea typeface="Roboto Mono Medium"/>
              <a:cs typeface="Roboto Mono Medium"/>
              <a:sym typeface="Roboto Mon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a:spLocks noGrp="1"/>
          </p:cNvSpPr>
          <p:nvPr>
            <p:ph type="title"/>
          </p:nvPr>
        </p:nvSpPr>
        <p:spPr>
          <a:xfrm>
            <a:off x="530400" y="2208300"/>
            <a:ext cx="8083200" cy="6156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PyHC-Chat Demo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530400" y="2208300"/>
            <a:ext cx="8083200" cy="6156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PyHC-Chat Demo</a:t>
            </a:r>
            <a:endParaRPr/>
          </a:p>
        </p:txBody>
      </p:sp>
      <p:pic>
        <p:nvPicPr>
          <p:cNvPr id="3" name="PyHC-Chat Demo (short for Summer School)">
            <a:hlinkClick r:id="" action="ppaction://media"/>
            <a:extLst>
              <a:ext uri="{FF2B5EF4-FFF2-40B4-BE49-F238E27FC236}">
                <a16:creationId xmlns:a16="http://schemas.microsoft.com/office/drawing/2014/main" id="{01439454-268F-491A-FFD2-6AD8F8EDCF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1588"/>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0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Next steps</a:t>
            </a:r>
            <a:endParaRPr/>
          </a:p>
        </p:txBody>
      </p:sp>
      <p:sp>
        <p:nvSpPr>
          <p:cNvPr id="206" name="Google Shape;206;p37"/>
          <p:cNvSpPr txBox="1">
            <a:spLocks noGrp="1"/>
          </p:cNvSpPr>
          <p:nvPr>
            <p:ph type="body" idx="1"/>
          </p:nvPr>
        </p:nvSpPr>
        <p:spPr>
          <a:xfrm>
            <a:off x="632175" y="2220200"/>
            <a:ext cx="5056800" cy="2524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4"/>
                </a:solidFill>
              </a:rPr>
              <a:t>Wait </a:t>
            </a:r>
            <a:r>
              <a:rPr lang="en" sz="2000" b="1"/>
              <a:t>for AI tech to advance </a:t>
            </a:r>
            <a:endParaRPr sz="2000" b="1"/>
          </a:p>
          <a:p>
            <a:pPr marL="0" lvl="0" indent="0" algn="l" rtl="0">
              <a:spcBef>
                <a:spcPts val="1200"/>
              </a:spcBef>
              <a:spcAft>
                <a:spcPts val="0"/>
              </a:spcAft>
              <a:buNone/>
            </a:pPr>
            <a:r>
              <a:rPr lang="en" sz="2000" b="1"/>
              <a:t>Maybe </a:t>
            </a:r>
            <a:r>
              <a:rPr lang="en" sz="2000" b="1">
                <a:solidFill>
                  <a:schemeClr val="accent4"/>
                </a:solidFill>
              </a:rPr>
              <a:t>augment retrieval search</a:t>
            </a:r>
            <a:endParaRPr sz="2000" b="1">
              <a:solidFill>
                <a:schemeClr val="accent4"/>
              </a:solidFill>
            </a:endParaRPr>
          </a:p>
          <a:p>
            <a:pPr marL="0" lvl="0" indent="0" algn="l" rtl="0">
              <a:spcBef>
                <a:spcPts val="1200"/>
              </a:spcBef>
              <a:spcAft>
                <a:spcPts val="0"/>
              </a:spcAft>
              <a:buNone/>
            </a:pPr>
            <a:r>
              <a:rPr lang="en" sz="2000" b="1"/>
              <a:t>Maybe</a:t>
            </a:r>
            <a:r>
              <a:rPr lang="en" sz="2000" b="1">
                <a:solidFill>
                  <a:schemeClr val="accent4"/>
                </a:solidFill>
              </a:rPr>
              <a:t> avoid RAG </a:t>
            </a:r>
            <a:r>
              <a:rPr lang="en" sz="2000" b="1"/>
              <a:t>for some packages</a:t>
            </a:r>
            <a:endParaRPr sz="2000" b="1"/>
          </a:p>
          <a:p>
            <a:pPr marL="0" lvl="0" indent="0" algn="l" rtl="0">
              <a:spcBef>
                <a:spcPts val="1200"/>
              </a:spcBef>
              <a:spcAft>
                <a:spcPts val="0"/>
              </a:spcAft>
              <a:buNone/>
            </a:pPr>
            <a:r>
              <a:rPr lang="en" sz="2000" b="1">
                <a:solidFill>
                  <a:schemeClr val="accent4"/>
                </a:solidFill>
              </a:rPr>
              <a:t>Deploy</a:t>
            </a:r>
            <a:r>
              <a:rPr lang="en" sz="2000" b="1"/>
              <a:t> chatbot once production-ready</a:t>
            </a:r>
            <a:endParaRPr sz="2000" b="1"/>
          </a:p>
          <a:p>
            <a:pPr marL="0" lvl="0" indent="0" algn="l" rtl="0">
              <a:spcBef>
                <a:spcPts val="1200"/>
              </a:spcBef>
              <a:spcAft>
                <a:spcPts val="1200"/>
              </a:spcAft>
              <a:buNone/>
            </a:pPr>
            <a:r>
              <a:rPr lang="en" sz="2000" b="1"/>
              <a:t>Incorporate into </a:t>
            </a:r>
            <a:r>
              <a:rPr lang="en" sz="2000" b="1">
                <a:solidFill>
                  <a:schemeClr val="accent4"/>
                </a:solidFill>
              </a:rPr>
              <a:t>notebook interface</a:t>
            </a:r>
            <a:r>
              <a:rPr lang="en" sz="2000" b="1"/>
              <a:t>?</a:t>
            </a:r>
            <a:endParaRPr sz="20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8"/>
          <p:cNvPicPr preferRelativeResize="0"/>
          <p:nvPr/>
        </p:nvPicPr>
        <p:blipFill>
          <a:blip r:embed="rId3">
            <a:alphaModFix/>
          </a:blip>
          <a:stretch>
            <a:fillRect/>
          </a:stretch>
        </p:blipFill>
        <p:spPr>
          <a:xfrm>
            <a:off x="244188" y="890875"/>
            <a:ext cx="8655625" cy="4252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9"/>
          <p:cNvPicPr preferRelativeResize="0"/>
          <p:nvPr/>
        </p:nvPicPr>
        <p:blipFill rotWithShape="1">
          <a:blip r:embed="rId3">
            <a:alphaModFix/>
          </a:blip>
          <a:srcRect/>
          <a:stretch/>
        </p:blipFill>
        <p:spPr>
          <a:xfrm>
            <a:off x="244188" y="890875"/>
            <a:ext cx="8655625" cy="4252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Introduction</a:t>
            </a:r>
            <a:endParaRPr sz="2800"/>
          </a:p>
        </p:txBody>
      </p:sp>
      <p:sp>
        <p:nvSpPr>
          <p:cNvPr id="106" name="Google Shape;106;p22"/>
          <p:cNvSpPr txBox="1">
            <a:spLocks noGrp="1"/>
          </p:cNvSpPr>
          <p:nvPr>
            <p:ph type="subTitle" idx="1"/>
          </p:nvPr>
        </p:nvSpPr>
        <p:spPr>
          <a:xfrm>
            <a:off x="642700" y="1723725"/>
            <a:ext cx="4596000" cy="29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b="1"/>
          </a:p>
          <a:p>
            <a:pPr marL="0" lvl="0" indent="0" algn="l" rtl="0">
              <a:spcBef>
                <a:spcPts val="1200"/>
              </a:spcBef>
              <a:spcAft>
                <a:spcPts val="0"/>
              </a:spcAft>
              <a:buNone/>
            </a:pPr>
            <a:r>
              <a:rPr lang="en" sz="2000" b="1">
                <a:solidFill>
                  <a:schemeClr val="accent4"/>
                </a:solidFill>
              </a:rPr>
              <a:t>Understanding codebases</a:t>
            </a:r>
            <a:r>
              <a:rPr lang="en" sz="2000" b="1"/>
              <a:t> with AI</a:t>
            </a:r>
            <a:endParaRPr sz="2000" b="1"/>
          </a:p>
          <a:p>
            <a:pPr marL="0" lvl="0" indent="0" algn="l" rtl="0">
              <a:spcBef>
                <a:spcPts val="1200"/>
              </a:spcBef>
              <a:spcAft>
                <a:spcPts val="0"/>
              </a:spcAft>
              <a:buNone/>
            </a:pPr>
            <a:r>
              <a:rPr lang="en" sz="2000" b="1">
                <a:solidFill>
                  <a:schemeClr val="accent4"/>
                </a:solidFill>
              </a:rPr>
              <a:t>PyHC-Chat</a:t>
            </a:r>
            <a:r>
              <a:rPr lang="en" sz="2000" b="1"/>
              <a:t> walkthrough</a:t>
            </a:r>
            <a:endParaRPr sz="2000" b="1"/>
          </a:p>
          <a:p>
            <a:pPr marL="0" lvl="0" indent="0" algn="l" rtl="0">
              <a:spcBef>
                <a:spcPts val="1200"/>
              </a:spcBef>
              <a:spcAft>
                <a:spcPts val="0"/>
              </a:spcAft>
              <a:buNone/>
            </a:pPr>
            <a:r>
              <a:rPr lang="en" sz="2000" b="1">
                <a:solidFill>
                  <a:schemeClr val="accent4"/>
                </a:solidFill>
              </a:rPr>
              <a:t>Demo</a:t>
            </a:r>
            <a:endParaRPr sz="2000" b="1"/>
          </a:p>
          <a:p>
            <a:pPr marL="0" lvl="0" indent="0" algn="l" rtl="0">
              <a:spcBef>
                <a:spcPts val="1200"/>
              </a:spcBef>
              <a:spcAft>
                <a:spcPts val="1200"/>
              </a:spcAft>
              <a:buNone/>
            </a:pPr>
            <a:endParaRPr sz="20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40"/>
          <p:cNvPicPr preferRelativeResize="0"/>
          <p:nvPr/>
        </p:nvPicPr>
        <p:blipFill rotWithShape="1">
          <a:blip r:embed="rId3">
            <a:alphaModFix/>
          </a:blip>
          <a:srcRect l="69" r="69"/>
          <a:stretch/>
        </p:blipFill>
        <p:spPr>
          <a:xfrm>
            <a:off x="244188" y="890875"/>
            <a:ext cx="8655625" cy="4252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a:t>YouTube Demo</a:t>
            </a:r>
            <a:endParaRPr sz="2000"/>
          </a:p>
        </p:txBody>
      </p:sp>
      <p:sp>
        <p:nvSpPr>
          <p:cNvPr id="227" name="Google Shape;227;p41"/>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a:t>GitHub Repo</a:t>
            </a:r>
            <a:endParaRPr sz="2000"/>
          </a:p>
        </p:txBody>
      </p:sp>
      <p:sp>
        <p:nvSpPr>
          <p:cNvPr id="228" name="Google Shape;228;p41"/>
          <p:cNvSpPr txBox="1">
            <a:spLocks noGrp="1"/>
          </p:cNvSpPr>
          <p:nvPr>
            <p:ph type="title"/>
          </p:nvPr>
        </p:nvSpPr>
        <p:spPr>
          <a:xfrm>
            <a:off x="383075" y="1011550"/>
            <a:ext cx="77535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Links</a:t>
            </a:r>
            <a:endParaRPr/>
          </a:p>
        </p:txBody>
      </p:sp>
      <p:sp>
        <p:nvSpPr>
          <p:cNvPr id="229" name="Google Shape;229;p41"/>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a:t>Email me</a:t>
            </a:r>
            <a:endParaRPr sz="2000"/>
          </a:p>
        </p:txBody>
      </p:sp>
      <p:pic>
        <p:nvPicPr>
          <p:cNvPr id="230" name="Google Shape;230;p41"/>
          <p:cNvPicPr preferRelativeResize="0"/>
          <p:nvPr/>
        </p:nvPicPr>
        <p:blipFill>
          <a:blip r:embed="rId3">
            <a:alphaModFix/>
          </a:blip>
          <a:stretch>
            <a:fillRect/>
          </a:stretch>
        </p:blipFill>
        <p:spPr>
          <a:xfrm>
            <a:off x="173925" y="2456400"/>
            <a:ext cx="2534700" cy="2534700"/>
          </a:xfrm>
          <a:prstGeom prst="rect">
            <a:avLst/>
          </a:prstGeom>
          <a:noFill/>
          <a:ln>
            <a:noFill/>
          </a:ln>
        </p:spPr>
      </p:pic>
      <p:pic>
        <p:nvPicPr>
          <p:cNvPr id="231" name="Google Shape;231;p41"/>
          <p:cNvPicPr preferRelativeResize="0"/>
          <p:nvPr/>
        </p:nvPicPr>
        <p:blipFill>
          <a:blip r:embed="rId4">
            <a:alphaModFix/>
          </a:blip>
          <a:stretch>
            <a:fillRect/>
          </a:stretch>
        </p:blipFill>
        <p:spPr>
          <a:xfrm>
            <a:off x="3004475" y="2456400"/>
            <a:ext cx="2534700" cy="2534700"/>
          </a:xfrm>
          <a:prstGeom prst="rect">
            <a:avLst/>
          </a:prstGeom>
          <a:noFill/>
          <a:ln>
            <a:noFill/>
          </a:ln>
        </p:spPr>
      </p:pic>
      <p:pic>
        <p:nvPicPr>
          <p:cNvPr id="232" name="Google Shape;232;p41"/>
          <p:cNvPicPr preferRelativeResize="0"/>
          <p:nvPr/>
        </p:nvPicPr>
        <p:blipFill>
          <a:blip r:embed="rId5">
            <a:alphaModFix/>
          </a:blip>
          <a:stretch>
            <a:fillRect/>
          </a:stretch>
        </p:blipFill>
        <p:spPr>
          <a:xfrm>
            <a:off x="5923500" y="2456400"/>
            <a:ext cx="2534700" cy="253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Understanding codebases with AI</a:t>
            </a:r>
            <a:endParaRPr/>
          </a:p>
        </p:txBody>
      </p:sp>
      <p:sp>
        <p:nvSpPr>
          <p:cNvPr id="112" name="Google Shape;112;p23"/>
          <p:cNvSpPr txBox="1">
            <a:spLocks noGrp="1"/>
          </p:cNvSpPr>
          <p:nvPr>
            <p:ph type="body" idx="1"/>
          </p:nvPr>
        </p:nvSpPr>
        <p:spPr>
          <a:xfrm>
            <a:off x="632175" y="1717350"/>
            <a:ext cx="5056800" cy="195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000" b="1"/>
          </a:p>
          <a:p>
            <a:pPr marL="0" lvl="0" indent="0" algn="l" rtl="0">
              <a:spcBef>
                <a:spcPts val="1200"/>
              </a:spcBef>
              <a:spcAft>
                <a:spcPts val="1200"/>
              </a:spcAft>
              <a:buNone/>
            </a:pPr>
            <a:r>
              <a:rPr lang="en" sz="2000" b="1"/>
              <a:t>LLMs </a:t>
            </a:r>
            <a:r>
              <a:rPr lang="en" sz="2000" b="1">
                <a:solidFill>
                  <a:schemeClr val="accent4"/>
                </a:solidFill>
              </a:rPr>
              <a:t>can’t “learn”</a:t>
            </a:r>
            <a:r>
              <a:rPr lang="en" sz="2000" b="1"/>
              <a:t> a new codebase unless it fits within </a:t>
            </a:r>
            <a:r>
              <a:rPr lang="en" sz="2000" b="1">
                <a:solidFill>
                  <a:schemeClr val="accent4"/>
                </a:solidFill>
              </a:rPr>
              <a:t>token limits</a:t>
            </a:r>
            <a:endParaRPr sz="2000" b="1">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4"/>
          <p:cNvSpPr txBox="1">
            <a:spLocks noGrp="1"/>
          </p:cNvSpPr>
          <p:nvPr>
            <p:ph type="body" idx="1"/>
          </p:nvPr>
        </p:nvSpPr>
        <p:spPr>
          <a:xfrm>
            <a:off x="632175" y="1717350"/>
            <a:ext cx="6133500" cy="195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000" b="1"/>
          </a:p>
          <a:p>
            <a:pPr marL="0" lvl="0" indent="0" algn="l" rtl="0">
              <a:spcBef>
                <a:spcPts val="1200"/>
              </a:spcBef>
              <a:spcAft>
                <a:spcPts val="1200"/>
              </a:spcAft>
              <a:buNone/>
            </a:pPr>
            <a:r>
              <a:rPr lang="en" sz="2000" b="1"/>
              <a:t>LLMs learn via </a:t>
            </a:r>
            <a:r>
              <a:rPr lang="en" sz="2000" b="1">
                <a:solidFill>
                  <a:schemeClr val="accent4"/>
                </a:solidFill>
              </a:rPr>
              <a:t>model weights </a:t>
            </a:r>
            <a:r>
              <a:rPr lang="en" sz="2000" b="1"/>
              <a:t>or </a:t>
            </a:r>
            <a:r>
              <a:rPr lang="en" sz="2000" b="1">
                <a:solidFill>
                  <a:schemeClr val="accent4"/>
                </a:solidFill>
              </a:rPr>
              <a:t>model inputs</a:t>
            </a:r>
            <a:endParaRPr sz="2000" b="1">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Via model weights</a:t>
            </a:r>
            <a:endParaRPr/>
          </a:p>
        </p:txBody>
      </p:sp>
      <p:pic>
        <p:nvPicPr>
          <p:cNvPr id="123" name="Google Shape;123;p25"/>
          <p:cNvPicPr preferRelativeResize="0"/>
          <p:nvPr/>
        </p:nvPicPr>
        <p:blipFill>
          <a:blip r:embed="rId3">
            <a:alphaModFix/>
          </a:blip>
          <a:stretch>
            <a:fillRect/>
          </a:stretch>
        </p:blipFill>
        <p:spPr>
          <a:xfrm>
            <a:off x="727200" y="1717350"/>
            <a:ext cx="5571624" cy="3134030"/>
          </a:xfrm>
          <a:prstGeom prst="rect">
            <a:avLst/>
          </a:prstGeom>
          <a:noFill/>
          <a:ln>
            <a:noFill/>
          </a:ln>
        </p:spPr>
      </p:pic>
      <p:pic>
        <p:nvPicPr>
          <p:cNvPr id="124" name="Google Shape;124;p25"/>
          <p:cNvPicPr preferRelativeResize="0"/>
          <p:nvPr/>
        </p:nvPicPr>
        <p:blipFill>
          <a:blip r:embed="rId4">
            <a:alphaModFix/>
          </a:blip>
          <a:stretch>
            <a:fillRect/>
          </a:stretch>
        </p:blipFill>
        <p:spPr>
          <a:xfrm>
            <a:off x="1518974" y="1717350"/>
            <a:ext cx="4884685" cy="3134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Via model inputs</a:t>
            </a:r>
            <a:endParaRPr/>
          </a:p>
        </p:txBody>
      </p:sp>
      <p:sp>
        <p:nvSpPr>
          <p:cNvPr id="130" name="Google Shape;130;p26"/>
          <p:cNvSpPr txBox="1">
            <a:spLocks noGrp="1"/>
          </p:cNvSpPr>
          <p:nvPr>
            <p:ph type="body" idx="1"/>
          </p:nvPr>
        </p:nvSpPr>
        <p:spPr>
          <a:xfrm>
            <a:off x="632175" y="1717350"/>
            <a:ext cx="6147300" cy="19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b="1" dirty="0"/>
          </a:p>
          <a:p>
            <a:pPr marL="0" lvl="0" indent="0" algn="l" rtl="0">
              <a:spcBef>
                <a:spcPts val="1200"/>
              </a:spcBef>
              <a:spcAft>
                <a:spcPts val="0"/>
              </a:spcAft>
              <a:buNone/>
            </a:pPr>
            <a:r>
              <a:rPr lang="en" sz="2000" b="1" dirty="0">
                <a:solidFill>
                  <a:schemeClr val="accent4"/>
                </a:solidFill>
              </a:rPr>
              <a:t>Copy/paste</a:t>
            </a:r>
            <a:r>
              <a:rPr lang="en" sz="2000" b="1" dirty="0"/>
              <a:t>                        </a:t>
            </a:r>
            <a:r>
              <a:rPr lang="en" sz="2000" b="1" i="1" dirty="0"/>
              <a:t>Who wants that?</a:t>
            </a:r>
            <a:endParaRPr sz="2000" b="1" i="1" dirty="0"/>
          </a:p>
          <a:p>
            <a:pPr marL="0" lvl="0" indent="0" algn="l" rtl="0">
              <a:spcBef>
                <a:spcPts val="1200"/>
              </a:spcBef>
              <a:spcAft>
                <a:spcPts val="0"/>
              </a:spcAft>
              <a:buNone/>
            </a:pPr>
            <a:r>
              <a:rPr lang="en" sz="2000" b="1" dirty="0">
                <a:solidFill>
                  <a:schemeClr val="accent4"/>
                </a:solidFill>
              </a:rPr>
              <a:t>Vector store</a:t>
            </a:r>
            <a:r>
              <a:rPr lang="en" sz="2000" b="1" dirty="0"/>
              <a:t> retrieval       </a:t>
            </a:r>
            <a:r>
              <a:rPr lang="en" sz="2000" b="1" i="1" dirty="0"/>
              <a:t>PyHC-Chat</a:t>
            </a:r>
            <a:endParaRPr sz="2000" b="1" i="1" dirty="0"/>
          </a:p>
          <a:p>
            <a:pPr marL="0" lvl="0" indent="0" algn="l" rtl="0">
              <a:spcBef>
                <a:spcPts val="1200"/>
              </a:spcBef>
              <a:spcAft>
                <a:spcPts val="1200"/>
              </a:spcAft>
              <a:buNone/>
            </a:pPr>
            <a:r>
              <a:rPr lang="en" sz="2000" b="1" dirty="0">
                <a:solidFill>
                  <a:schemeClr val="accent4"/>
                </a:solidFill>
              </a:rPr>
              <a:t>Code interpreter</a:t>
            </a:r>
            <a:r>
              <a:rPr lang="en" sz="2000" b="1" dirty="0"/>
              <a:t>-</a:t>
            </a:r>
            <a:r>
              <a:rPr lang="en" sz="2000" b="1" dirty="0" err="1"/>
              <a:t>ing</a:t>
            </a:r>
            <a:r>
              <a:rPr lang="en" sz="2000" b="1" dirty="0"/>
              <a:t>        </a:t>
            </a:r>
            <a:r>
              <a:rPr lang="en" sz="2000" b="1" i="1" dirty="0"/>
              <a:t>E.g. Open-Interpreter</a:t>
            </a:r>
            <a:endParaRPr sz="2000" b="1" i="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Via model inputs</a:t>
            </a:r>
            <a:endParaRPr/>
          </a:p>
        </p:txBody>
      </p:sp>
      <p:sp>
        <p:nvSpPr>
          <p:cNvPr id="8" name="Google Shape;130;p26">
            <a:extLst>
              <a:ext uri="{FF2B5EF4-FFF2-40B4-BE49-F238E27FC236}">
                <a16:creationId xmlns:a16="http://schemas.microsoft.com/office/drawing/2014/main" id="{9C4D0796-98B7-2084-70C7-A94A74F28F82}"/>
              </a:ext>
            </a:extLst>
          </p:cNvPr>
          <p:cNvSpPr txBox="1">
            <a:spLocks noGrp="1"/>
          </p:cNvSpPr>
          <p:nvPr>
            <p:ph type="body" idx="1"/>
          </p:nvPr>
        </p:nvSpPr>
        <p:spPr>
          <a:xfrm>
            <a:off x="632175" y="1717350"/>
            <a:ext cx="6147300" cy="19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b="1" dirty="0"/>
          </a:p>
          <a:p>
            <a:pPr marL="0" lvl="0" indent="0" algn="l" rtl="0">
              <a:spcBef>
                <a:spcPts val="1200"/>
              </a:spcBef>
              <a:spcAft>
                <a:spcPts val="0"/>
              </a:spcAft>
              <a:buNone/>
            </a:pPr>
            <a:endParaRPr lang="en" sz="2000" b="1" dirty="0">
              <a:solidFill>
                <a:schemeClr val="accent4"/>
              </a:solidFill>
            </a:endParaRPr>
          </a:p>
          <a:p>
            <a:pPr marL="0" lvl="0" indent="0" algn="l" rtl="0">
              <a:spcBef>
                <a:spcPts val="1200"/>
              </a:spcBef>
              <a:spcAft>
                <a:spcPts val="0"/>
              </a:spcAft>
              <a:buNone/>
            </a:pPr>
            <a:r>
              <a:rPr lang="en" sz="2000" b="1" dirty="0">
                <a:solidFill>
                  <a:schemeClr val="accent4"/>
                </a:solidFill>
              </a:rPr>
              <a:t>Vector store</a:t>
            </a:r>
            <a:r>
              <a:rPr lang="en" sz="2000" b="1" dirty="0"/>
              <a:t> </a:t>
            </a:r>
            <a:r>
              <a:rPr lang="en" sz="2000" b="1" dirty="0">
                <a:solidFill>
                  <a:schemeClr val="accent4"/>
                </a:solidFill>
              </a:rPr>
              <a:t>retrieval       </a:t>
            </a:r>
            <a:r>
              <a:rPr lang="en" sz="2000" b="1" i="1" dirty="0">
                <a:solidFill>
                  <a:schemeClr val="accent4"/>
                </a:solidFill>
              </a:rPr>
              <a:t>PyHC-Chat</a:t>
            </a:r>
            <a:endParaRPr sz="2000" b="1" i="1" dirty="0">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1331100" y="2705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Retrieval Augmented Generation</a:t>
            </a:r>
            <a:endParaRPr/>
          </a:p>
        </p:txBody>
      </p:sp>
      <p:sp>
        <p:nvSpPr>
          <p:cNvPr id="142" name="Google Shape;142;p28"/>
          <p:cNvSpPr txBox="1">
            <a:spLocks noGrp="1"/>
          </p:cNvSpPr>
          <p:nvPr>
            <p:ph type="subTitle" idx="1"/>
          </p:nvPr>
        </p:nvSpPr>
        <p:spPr>
          <a:xfrm>
            <a:off x="642700" y="1717350"/>
            <a:ext cx="6856500" cy="1964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3" name="Google Shape;143;p28"/>
          <p:cNvPicPr preferRelativeResize="0"/>
          <p:nvPr/>
        </p:nvPicPr>
        <p:blipFill>
          <a:blip r:embed="rId3">
            <a:alphaModFix/>
          </a:blip>
          <a:stretch>
            <a:fillRect/>
          </a:stretch>
        </p:blipFill>
        <p:spPr>
          <a:xfrm>
            <a:off x="0" y="891545"/>
            <a:ext cx="9144000" cy="4251960"/>
          </a:xfrm>
          <a:prstGeom prst="rect">
            <a:avLst/>
          </a:prstGeom>
          <a:noFill/>
          <a:ln>
            <a:noFill/>
          </a:ln>
        </p:spPr>
      </p:pic>
      <p:pic>
        <p:nvPicPr>
          <p:cNvPr id="144" name="Google Shape;144;p28"/>
          <p:cNvPicPr preferRelativeResize="0"/>
          <p:nvPr/>
        </p:nvPicPr>
        <p:blipFill>
          <a:blip r:embed="rId4">
            <a:alphaModFix/>
          </a:blip>
          <a:stretch>
            <a:fillRect/>
          </a:stretch>
        </p:blipFill>
        <p:spPr>
          <a:xfrm>
            <a:off x="0" y="89155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530400" y="2208300"/>
            <a:ext cx="8083200" cy="6156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                                PyHC-Chat</a:t>
            </a:r>
            <a:endParaRPr/>
          </a:p>
        </p:txBody>
      </p:sp>
      <p:pic>
        <p:nvPicPr>
          <p:cNvPr id="150" name="Google Shape;150;p29"/>
          <p:cNvPicPr preferRelativeResize="0"/>
          <p:nvPr/>
        </p:nvPicPr>
        <p:blipFill>
          <a:blip r:embed="rId3">
            <a:alphaModFix/>
          </a:blip>
          <a:stretch>
            <a:fillRect/>
          </a:stretch>
        </p:blipFill>
        <p:spPr>
          <a:xfrm>
            <a:off x="2495741" y="0"/>
            <a:ext cx="4152519"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Dark v1">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2434</Words>
  <Application>Microsoft Macintosh PowerPoint</Application>
  <PresentationFormat>On-screen Show (16:9)</PresentationFormat>
  <Paragraphs>220</Paragraphs>
  <Slides>21</Slides>
  <Notes>21</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League Spartan</vt:lpstr>
      <vt:lpstr>Inter</vt:lpstr>
      <vt:lpstr>Poppins</vt:lpstr>
      <vt:lpstr>Roboto</vt:lpstr>
      <vt:lpstr>League Spartan Medium</vt:lpstr>
      <vt:lpstr>Roboto Mono</vt:lpstr>
      <vt:lpstr>Arial</vt:lpstr>
      <vt:lpstr>Roboto Mono Medium</vt:lpstr>
      <vt:lpstr>Simple Light</vt:lpstr>
      <vt:lpstr>Modern Monochrome Dark v1</vt:lpstr>
      <vt:lpstr>PyHC-Chat</vt:lpstr>
      <vt:lpstr>Introduction</vt:lpstr>
      <vt:lpstr>Understanding codebases with AI</vt:lpstr>
      <vt:lpstr>PowerPoint Presentation</vt:lpstr>
      <vt:lpstr>Via model weights</vt:lpstr>
      <vt:lpstr>Via model inputs</vt:lpstr>
      <vt:lpstr>Via model inputs</vt:lpstr>
      <vt:lpstr>Retrieval Augmented Generation</vt:lpstr>
      <vt:lpstr>                                PyHC-Chat</vt:lpstr>
      <vt:lpstr>                                PyHC-Chat</vt:lpstr>
      <vt:lpstr>                                PyHC-Chat</vt:lpstr>
      <vt:lpstr>                                PyHC-Chat</vt:lpstr>
      <vt:lpstr>                                PyHC-Chat</vt:lpstr>
      <vt:lpstr>                                PyHC-Chat</vt:lpstr>
      <vt:lpstr>PyHC-Chat Demo</vt:lpstr>
      <vt:lpstr>PyHC-Chat Demo</vt:lpstr>
      <vt:lpstr>Next steps</vt:lpstr>
      <vt:lpstr>PowerPoint Presentation</vt:lpstr>
      <vt:lpstr>PowerPoint Presentation</vt:lpstr>
      <vt:lpstr>PowerPoint Presentation</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PyHC-Chat</dc:title>
  <cp:lastModifiedBy>Shawn Polson</cp:lastModifiedBy>
  <cp:revision>4</cp:revision>
  <dcterms:modified xsi:type="dcterms:W3CDTF">2024-05-21T15:35:48Z</dcterms:modified>
</cp:coreProperties>
</file>